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64"/>
  </p:notesMasterIdLst>
  <p:handoutMasterIdLst>
    <p:handoutMasterId r:id="rId65"/>
  </p:handoutMasterIdLst>
  <p:sldIdLst>
    <p:sldId id="373" r:id="rId2"/>
    <p:sldId id="534" r:id="rId3"/>
    <p:sldId id="594" r:id="rId4"/>
    <p:sldId id="595" r:id="rId5"/>
    <p:sldId id="596" r:id="rId6"/>
    <p:sldId id="671" r:id="rId7"/>
    <p:sldId id="597" r:id="rId8"/>
    <p:sldId id="599" r:id="rId9"/>
    <p:sldId id="600" r:id="rId10"/>
    <p:sldId id="309" r:id="rId11"/>
    <p:sldId id="629" r:id="rId12"/>
    <p:sldId id="632" r:id="rId13"/>
    <p:sldId id="689" r:id="rId14"/>
    <p:sldId id="690" r:id="rId15"/>
    <p:sldId id="691" r:id="rId16"/>
    <p:sldId id="696" r:id="rId17"/>
    <p:sldId id="406" r:id="rId18"/>
    <p:sldId id="601" r:id="rId19"/>
    <p:sldId id="635" r:id="rId20"/>
    <p:sldId id="602" r:id="rId21"/>
    <p:sldId id="636" r:id="rId22"/>
    <p:sldId id="626" r:id="rId23"/>
    <p:sldId id="637" r:id="rId24"/>
    <p:sldId id="667" r:id="rId25"/>
    <p:sldId id="705" r:id="rId26"/>
    <p:sldId id="604" r:id="rId27"/>
    <p:sldId id="605" r:id="rId28"/>
    <p:sldId id="638" r:id="rId29"/>
    <p:sldId id="606" r:id="rId30"/>
    <p:sldId id="639" r:id="rId31"/>
    <p:sldId id="640" r:id="rId32"/>
    <p:sldId id="692" r:id="rId33"/>
    <p:sldId id="668" r:id="rId34"/>
    <p:sldId id="706" r:id="rId35"/>
    <p:sldId id="642" r:id="rId36"/>
    <p:sldId id="643" r:id="rId37"/>
    <p:sldId id="609" r:id="rId38"/>
    <p:sldId id="720" r:id="rId39"/>
    <p:sldId id="611" r:id="rId40"/>
    <p:sldId id="666" r:id="rId41"/>
    <p:sldId id="676" r:id="rId42"/>
    <p:sldId id="677" r:id="rId43"/>
    <p:sldId id="612" r:id="rId44"/>
    <p:sldId id="646" r:id="rId45"/>
    <p:sldId id="647" r:id="rId46"/>
    <p:sldId id="724" r:id="rId47"/>
    <p:sldId id="615" r:id="rId48"/>
    <p:sldId id="653" r:id="rId49"/>
    <p:sldId id="655" r:id="rId50"/>
    <p:sldId id="617" r:id="rId51"/>
    <p:sldId id="657" r:id="rId52"/>
    <p:sldId id="686" r:id="rId53"/>
    <p:sldId id="681" r:id="rId54"/>
    <p:sldId id="620" r:id="rId55"/>
    <p:sldId id="621" r:id="rId56"/>
    <p:sldId id="661" r:id="rId57"/>
    <p:sldId id="622" r:id="rId58"/>
    <p:sldId id="662" r:id="rId59"/>
    <p:sldId id="721" r:id="rId60"/>
    <p:sldId id="624" r:id="rId61"/>
    <p:sldId id="722" r:id="rId62"/>
    <p:sldId id="723" r:id="rId63"/>
  </p:sldIdLst>
  <p:sldSz cx="9144000" cy="6858000" type="screen4x3"/>
  <p:notesSz cx="7099300" cy="10234613"/>
  <p:defaultTextStyle>
    <a:defPPr>
      <a:defRPr lang="tr-TR"/>
    </a:defPPr>
    <a:lvl1pPr algn="l" rtl="0" fontAlgn="base">
      <a:spcBef>
        <a:spcPct val="0"/>
      </a:spcBef>
      <a:spcAft>
        <a:spcPct val="0"/>
      </a:spcAft>
      <a:defRPr kern="1200">
        <a:solidFill>
          <a:schemeClr val="tx1"/>
        </a:solidFill>
        <a:latin typeface="Palatino Linotype" pitchFamily="18" charset="0"/>
        <a:ea typeface="+mn-ea"/>
        <a:cs typeface="Arial" charset="0"/>
      </a:defRPr>
    </a:lvl1pPr>
    <a:lvl2pPr marL="457200" algn="l" rtl="0" fontAlgn="base">
      <a:spcBef>
        <a:spcPct val="0"/>
      </a:spcBef>
      <a:spcAft>
        <a:spcPct val="0"/>
      </a:spcAft>
      <a:defRPr kern="1200">
        <a:solidFill>
          <a:schemeClr val="tx1"/>
        </a:solidFill>
        <a:latin typeface="Palatino Linotype" pitchFamily="18" charset="0"/>
        <a:ea typeface="+mn-ea"/>
        <a:cs typeface="Arial" charset="0"/>
      </a:defRPr>
    </a:lvl2pPr>
    <a:lvl3pPr marL="914400" algn="l" rtl="0" fontAlgn="base">
      <a:spcBef>
        <a:spcPct val="0"/>
      </a:spcBef>
      <a:spcAft>
        <a:spcPct val="0"/>
      </a:spcAft>
      <a:defRPr kern="1200">
        <a:solidFill>
          <a:schemeClr val="tx1"/>
        </a:solidFill>
        <a:latin typeface="Palatino Linotype" pitchFamily="18" charset="0"/>
        <a:ea typeface="+mn-ea"/>
        <a:cs typeface="Arial" charset="0"/>
      </a:defRPr>
    </a:lvl3pPr>
    <a:lvl4pPr marL="1371600" algn="l" rtl="0" fontAlgn="base">
      <a:spcBef>
        <a:spcPct val="0"/>
      </a:spcBef>
      <a:spcAft>
        <a:spcPct val="0"/>
      </a:spcAft>
      <a:defRPr kern="1200">
        <a:solidFill>
          <a:schemeClr val="tx1"/>
        </a:solidFill>
        <a:latin typeface="Palatino Linotype" pitchFamily="18" charset="0"/>
        <a:ea typeface="+mn-ea"/>
        <a:cs typeface="Arial" charset="0"/>
      </a:defRPr>
    </a:lvl4pPr>
    <a:lvl5pPr marL="1828800" algn="l" rtl="0" fontAlgn="base">
      <a:spcBef>
        <a:spcPct val="0"/>
      </a:spcBef>
      <a:spcAft>
        <a:spcPct val="0"/>
      </a:spcAft>
      <a:defRPr kern="1200">
        <a:solidFill>
          <a:schemeClr val="tx1"/>
        </a:solidFill>
        <a:latin typeface="Palatino Linotype" pitchFamily="18" charset="0"/>
        <a:ea typeface="+mn-ea"/>
        <a:cs typeface="Arial" charset="0"/>
      </a:defRPr>
    </a:lvl5pPr>
    <a:lvl6pPr marL="2286000" algn="l" defTabSz="914400" rtl="0" eaLnBrk="1" latinLnBrk="0" hangingPunct="1">
      <a:defRPr kern="1200">
        <a:solidFill>
          <a:schemeClr val="tx1"/>
        </a:solidFill>
        <a:latin typeface="Palatino Linotype" pitchFamily="18" charset="0"/>
        <a:ea typeface="+mn-ea"/>
        <a:cs typeface="Arial" charset="0"/>
      </a:defRPr>
    </a:lvl6pPr>
    <a:lvl7pPr marL="2743200" algn="l" defTabSz="914400" rtl="0" eaLnBrk="1" latinLnBrk="0" hangingPunct="1">
      <a:defRPr kern="1200">
        <a:solidFill>
          <a:schemeClr val="tx1"/>
        </a:solidFill>
        <a:latin typeface="Palatino Linotype" pitchFamily="18" charset="0"/>
        <a:ea typeface="+mn-ea"/>
        <a:cs typeface="Arial" charset="0"/>
      </a:defRPr>
    </a:lvl7pPr>
    <a:lvl8pPr marL="3200400" algn="l" defTabSz="914400" rtl="0" eaLnBrk="1" latinLnBrk="0" hangingPunct="1">
      <a:defRPr kern="1200">
        <a:solidFill>
          <a:schemeClr val="tx1"/>
        </a:solidFill>
        <a:latin typeface="Palatino Linotype" pitchFamily="18" charset="0"/>
        <a:ea typeface="+mn-ea"/>
        <a:cs typeface="Arial" charset="0"/>
      </a:defRPr>
    </a:lvl8pPr>
    <a:lvl9pPr marL="3657600" algn="l" defTabSz="914400" rtl="0" eaLnBrk="1" latinLnBrk="0" hangingPunct="1">
      <a:defRPr kern="1200">
        <a:solidFill>
          <a:schemeClr val="tx1"/>
        </a:solidFill>
        <a:latin typeface="Palatino Linotype"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D5D5"/>
    <a:srgbClr val="333399"/>
    <a:srgbClr val="008000"/>
    <a:srgbClr val="FFCC99"/>
    <a:srgbClr val="99CC00"/>
    <a:srgbClr val="66FF33"/>
    <a:srgbClr val="808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Açık Stil 2 - Vurgu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2833802-FEF1-4C79-8D5D-14CF1EAF98D9}" styleName="Açık Stil 2 - Vurgu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Orta Stil 1 - Vurgu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35" autoAdjust="0"/>
    <p:restoredTop sz="94660"/>
  </p:normalViewPr>
  <p:slideViewPr>
    <p:cSldViewPr showGuides="1">
      <p:cViewPr>
        <p:scale>
          <a:sx n="70" d="100"/>
          <a:sy n="70" d="100"/>
        </p:scale>
        <p:origin x="-133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232"/>
    </p:cViewPr>
  </p:sorterViewPr>
  <p:notesViewPr>
    <p:cSldViewPr showGuides="1">
      <p:cViewPr varScale="1">
        <p:scale>
          <a:sx n="75" d="100"/>
          <a:sy n="75" d="100"/>
        </p:scale>
        <p:origin x="-2118"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7.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image" Target="../media/image2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4.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8.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0.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35.e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3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37.e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38.e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3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image" Target="../media/image1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cs typeface="+mn-cs"/>
              </a:defRPr>
            </a:lvl1pPr>
          </a:lstStyle>
          <a:p>
            <a:pPr>
              <a:defRPr/>
            </a:pPr>
            <a:endParaRPr lang="tr-TR"/>
          </a:p>
        </p:txBody>
      </p:sp>
      <p:sp>
        <p:nvSpPr>
          <p:cNvPr id="3" name="Veri Yer Tutucusu 2"/>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cs typeface="+mn-cs"/>
              </a:defRPr>
            </a:lvl1pPr>
          </a:lstStyle>
          <a:p>
            <a:pPr>
              <a:defRPr/>
            </a:pPr>
            <a:fld id="{7EF2E75D-8D67-428D-8539-942012937257}" type="datetimeFigureOut">
              <a:rPr lang="tr-TR"/>
              <a:pPr>
                <a:defRPr/>
              </a:pPr>
              <a:t>09.02.2012</a:t>
            </a:fld>
            <a:endParaRPr lang="tr-TR"/>
          </a:p>
        </p:txBody>
      </p:sp>
      <p:sp>
        <p:nvSpPr>
          <p:cNvPr id="4" name="Altbilgi Yer Tutucusu 3"/>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cs typeface="+mn-cs"/>
              </a:defRPr>
            </a:lvl1pPr>
          </a:lstStyle>
          <a:p>
            <a:pPr>
              <a:defRPr/>
            </a:pPr>
            <a:endParaRPr lang="tr-TR"/>
          </a:p>
        </p:txBody>
      </p:sp>
      <p:sp>
        <p:nvSpPr>
          <p:cNvPr id="5" name="Slayt Numarası Yer Tutucusu 4"/>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cs typeface="+mn-cs"/>
              </a:defRPr>
            </a:lvl1pPr>
          </a:lstStyle>
          <a:p>
            <a:pPr>
              <a:defRPr/>
            </a:pPr>
            <a:fld id="{D7D33667-7DDC-41E8-B746-10E8DFD216AD}" type="slidenum">
              <a:rPr lang="tr-TR"/>
              <a:pPr>
                <a:defRPr/>
              </a:pPr>
              <a:t>‹#›</a:t>
            </a:fld>
            <a:endParaRPr lang="tr-TR"/>
          </a:p>
        </p:txBody>
      </p:sp>
    </p:spTree>
    <p:extLst>
      <p:ext uri="{BB962C8B-B14F-4D97-AF65-F5344CB8AC3E}">
        <p14:creationId xmlns:p14="http://schemas.microsoft.com/office/powerpoint/2010/main" val="3789632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76575" cy="511175"/>
          </a:xfrm>
          <a:prstGeom prst="rect">
            <a:avLst/>
          </a:prstGeom>
          <a:noFill/>
          <a:ln>
            <a:noFill/>
          </a:ln>
          <a:effectLst/>
          <a:extLst/>
        </p:spPr>
        <p:txBody>
          <a:bodyPr vert="horz" wrap="square" lIns="99033" tIns="49517" rIns="99033" bIns="49517" numCol="1" anchor="t" anchorCtr="0" compatLnSpc="1">
            <a:prstTxWarp prst="textNoShape">
              <a:avLst/>
            </a:prstTxWarp>
          </a:bodyPr>
          <a:lstStyle>
            <a:lvl1pPr defTabSz="989013">
              <a:defRPr sz="1300">
                <a:latin typeface="Arial" charset="0"/>
                <a:cs typeface="+mn-cs"/>
              </a:defRPr>
            </a:lvl1pPr>
          </a:lstStyle>
          <a:p>
            <a:pPr>
              <a:defRPr/>
            </a:pPr>
            <a:endParaRPr lang="tr-TR"/>
          </a:p>
        </p:txBody>
      </p:sp>
      <p:sp>
        <p:nvSpPr>
          <p:cNvPr id="9219" name="Rectangle 3"/>
          <p:cNvSpPr>
            <a:spLocks noGrp="1" noChangeArrowheads="1"/>
          </p:cNvSpPr>
          <p:nvPr>
            <p:ph type="dt" idx="1"/>
          </p:nvPr>
        </p:nvSpPr>
        <p:spPr bwMode="auto">
          <a:xfrm>
            <a:off x="4021138" y="0"/>
            <a:ext cx="3076575" cy="511175"/>
          </a:xfrm>
          <a:prstGeom prst="rect">
            <a:avLst/>
          </a:prstGeom>
          <a:noFill/>
          <a:ln>
            <a:noFill/>
          </a:ln>
          <a:effectLst/>
          <a:extLst/>
        </p:spPr>
        <p:txBody>
          <a:bodyPr vert="horz" wrap="square" lIns="99033" tIns="49517" rIns="99033" bIns="49517" numCol="1" anchor="t" anchorCtr="0" compatLnSpc="1">
            <a:prstTxWarp prst="textNoShape">
              <a:avLst/>
            </a:prstTxWarp>
          </a:bodyPr>
          <a:lstStyle>
            <a:lvl1pPr algn="r" defTabSz="989013">
              <a:defRPr sz="1300">
                <a:latin typeface="Arial" charset="0"/>
                <a:cs typeface="+mn-cs"/>
              </a:defRPr>
            </a:lvl1pPr>
          </a:lstStyle>
          <a:p>
            <a:pPr>
              <a:defRPr/>
            </a:pPr>
            <a:endParaRPr lang="tr-TR"/>
          </a:p>
        </p:txBody>
      </p:sp>
      <p:sp>
        <p:nvSpPr>
          <p:cNvPr id="70660" name="Rectangle 4"/>
          <p:cNvSpPr>
            <a:spLocks noGrp="1" noRot="1" noChangeAspect="1" noChangeArrowheads="1" noTextEdit="1"/>
          </p:cNvSpPr>
          <p:nvPr>
            <p:ph type="sldImg" idx="2"/>
          </p:nvPr>
        </p:nvSpPr>
        <p:spPr bwMode="auto">
          <a:xfrm>
            <a:off x="992188" y="768350"/>
            <a:ext cx="5116512"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709613" y="4860925"/>
            <a:ext cx="5680075" cy="4605338"/>
          </a:xfrm>
          <a:prstGeom prst="rect">
            <a:avLst/>
          </a:prstGeom>
          <a:noFill/>
          <a:ln>
            <a:noFill/>
          </a:ln>
          <a:effectLst/>
          <a:extLst/>
        </p:spPr>
        <p:txBody>
          <a:bodyPr vert="horz" wrap="square" lIns="99033" tIns="49517" rIns="99033" bIns="49517" numCol="1" anchor="t" anchorCtr="0" compatLnSpc="1">
            <a:prstTxWarp prst="textNoShape">
              <a:avLst/>
            </a:prstTxWarp>
          </a:bodyPr>
          <a:lstStyle/>
          <a:p>
            <a:pPr lvl="0"/>
            <a:r>
              <a:rPr lang="tr-TR" noProof="0" smtClean="0"/>
              <a:t>Click to edit Master text styles</a:t>
            </a:r>
          </a:p>
          <a:p>
            <a:pPr lvl="0"/>
            <a:r>
              <a:rPr lang="tr-TR" noProof="0" smtClean="0"/>
              <a:t>Second level</a:t>
            </a:r>
          </a:p>
          <a:p>
            <a:pPr lvl="0"/>
            <a:r>
              <a:rPr lang="tr-TR" noProof="0" smtClean="0"/>
              <a:t>Third level</a:t>
            </a:r>
          </a:p>
          <a:p>
            <a:pPr lvl="0"/>
            <a:r>
              <a:rPr lang="tr-TR" noProof="0" smtClean="0"/>
              <a:t>Fourth level</a:t>
            </a:r>
          </a:p>
          <a:p>
            <a:pPr lvl="0"/>
            <a:r>
              <a:rPr lang="tr-TR" noProof="0" smtClean="0"/>
              <a:t>Fifth level</a:t>
            </a:r>
          </a:p>
        </p:txBody>
      </p:sp>
      <p:sp>
        <p:nvSpPr>
          <p:cNvPr id="9222" name="Rectangle 6"/>
          <p:cNvSpPr>
            <a:spLocks noGrp="1" noChangeArrowheads="1"/>
          </p:cNvSpPr>
          <p:nvPr>
            <p:ph type="ftr" sz="quarter" idx="4"/>
          </p:nvPr>
        </p:nvSpPr>
        <p:spPr bwMode="auto">
          <a:xfrm>
            <a:off x="0" y="9721850"/>
            <a:ext cx="3076575" cy="511175"/>
          </a:xfrm>
          <a:prstGeom prst="rect">
            <a:avLst/>
          </a:prstGeom>
          <a:noFill/>
          <a:ln>
            <a:noFill/>
          </a:ln>
          <a:effectLst/>
          <a:extLst/>
        </p:spPr>
        <p:txBody>
          <a:bodyPr vert="horz" wrap="square" lIns="99033" tIns="49517" rIns="99033" bIns="49517" numCol="1" anchor="b" anchorCtr="0" compatLnSpc="1">
            <a:prstTxWarp prst="textNoShape">
              <a:avLst/>
            </a:prstTxWarp>
          </a:bodyPr>
          <a:lstStyle>
            <a:lvl1pPr defTabSz="989013">
              <a:defRPr sz="1300">
                <a:latin typeface="Arial" charset="0"/>
                <a:cs typeface="+mn-cs"/>
              </a:defRPr>
            </a:lvl1pPr>
          </a:lstStyle>
          <a:p>
            <a:pPr>
              <a:defRPr/>
            </a:pPr>
            <a:endParaRPr lang="tr-TR"/>
          </a:p>
        </p:txBody>
      </p:sp>
      <p:sp>
        <p:nvSpPr>
          <p:cNvPr id="9223" name="Rectangle 7"/>
          <p:cNvSpPr>
            <a:spLocks noGrp="1" noChangeArrowheads="1"/>
          </p:cNvSpPr>
          <p:nvPr>
            <p:ph type="sldNum" sz="quarter" idx="5"/>
          </p:nvPr>
        </p:nvSpPr>
        <p:spPr bwMode="auto">
          <a:xfrm>
            <a:off x="4021138" y="9721850"/>
            <a:ext cx="3076575" cy="511175"/>
          </a:xfrm>
          <a:prstGeom prst="rect">
            <a:avLst/>
          </a:prstGeom>
          <a:noFill/>
          <a:ln>
            <a:noFill/>
          </a:ln>
          <a:effectLst/>
          <a:extLst/>
        </p:spPr>
        <p:txBody>
          <a:bodyPr vert="horz" wrap="square" lIns="99033" tIns="49517" rIns="99033" bIns="49517" numCol="1" anchor="b" anchorCtr="0" compatLnSpc="1">
            <a:prstTxWarp prst="textNoShape">
              <a:avLst/>
            </a:prstTxWarp>
          </a:bodyPr>
          <a:lstStyle>
            <a:lvl1pPr algn="r" defTabSz="989013">
              <a:defRPr sz="1300">
                <a:latin typeface="Arial" charset="0"/>
                <a:cs typeface="+mn-cs"/>
              </a:defRPr>
            </a:lvl1pPr>
          </a:lstStyle>
          <a:p>
            <a:pPr>
              <a:defRPr/>
            </a:pPr>
            <a:fld id="{7709D168-FE56-4739-B70A-16A66891815F}" type="slidenum">
              <a:rPr lang="tr-TR"/>
              <a:pPr>
                <a:defRPr/>
              </a:pPr>
              <a:t>‹#›</a:t>
            </a:fld>
            <a:endParaRPr lang="tr-TR"/>
          </a:p>
        </p:txBody>
      </p:sp>
    </p:spTree>
    <p:extLst>
      <p:ext uri="{BB962C8B-B14F-4D97-AF65-F5344CB8AC3E}">
        <p14:creationId xmlns:p14="http://schemas.microsoft.com/office/powerpoint/2010/main" val="287891743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Arial"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Arial"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ayt Görüntüsü Yer Tutucusu 1"/>
          <p:cNvSpPr>
            <a:spLocks noGrp="1" noRot="1" noChangeAspect="1" noTextEdit="1"/>
          </p:cNvSpPr>
          <p:nvPr>
            <p:ph type="sldImg"/>
          </p:nvPr>
        </p:nvSpPr>
        <p:spPr>
          <a:ln/>
        </p:spPr>
      </p:sp>
      <p:sp>
        <p:nvSpPr>
          <p:cNvPr id="71683" name="Not Yer Tutucusu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026"/>
          <p:cNvSpPr>
            <a:spLocks noGrp="1" noRot="1" noChangeAspect="1" noChangeArrowheads="1" noTextEdit="1"/>
          </p:cNvSpPr>
          <p:nvPr>
            <p:ph type="sldImg"/>
          </p:nvPr>
        </p:nvSpPr>
        <p:spPr>
          <a:ln/>
        </p:spPr>
      </p:sp>
      <p:sp>
        <p:nvSpPr>
          <p:cNvPr id="79875" name="Rectangle 1027"/>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 name="Line 7"/>
          <p:cNvSpPr>
            <a:spLocks noChangeShapeType="1"/>
          </p:cNvSpPr>
          <p:nvPr userDrawn="1"/>
        </p:nvSpPr>
        <p:spPr bwMode="auto">
          <a:xfrm flipH="1">
            <a:off x="685800" y="6500813"/>
            <a:ext cx="777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 name="Text Box 8"/>
          <p:cNvSpPr txBox="1">
            <a:spLocks noChangeArrowheads="1"/>
          </p:cNvSpPr>
          <p:nvPr userDrawn="1"/>
        </p:nvSpPr>
        <p:spPr bwMode="auto">
          <a:xfrm>
            <a:off x="7833505" y="6513513"/>
            <a:ext cx="707245" cy="230832"/>
          </a:xfrm>
          <a:prstGeom prst="rect">
            <a:avLst/>
          </a:prstGeom>
          <a:noFill/>
          <a:ln>
            <a:noFill/>
          </a:ln>
          <a:effectLs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r" eaLnBrk="1" hangingPunct="1">
              <a:defRPr/>
            </a:pPr>
            <a:r>
              <a:rPr lang="tr-TR" sz="900" dirty="0" smtClean="0">
                <a:latin typeface="Times New Roman" charset="0"/>
              </a:rPr>
              <a:t>Şubat </a:t>
            </a:r>
            <a:r>
              <a:rPr lang="tr-TR" sz="900" dirty="0" smtClean="0"/>
              <a:t>2012</a:t>
            </a:r>
            <a:endParaRPr lang="en-US" sz="900" dirty="0" smtClean="0"/>
          </a:p>
        </p:txBody>
      </p:sp>
      <p:sp>
        <p:nvSpPr>
          <p:cNvPr id="6" name="Rectangle 9"/>
          <p:cNvSpPr>
            <a:spLocks noChangeArrowheads="1"/>
          </p:cNvSpPr>
          <p:nvPr userDrawn="1"/>
        </p:nvSpPr>
        <p:spPr bwMode="auto">
          <a:xfrm>
            <a:off x="254000" y="6500813"/>
            <a:ext cx="355600" cy="228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tr-TR" sz="2400">
              <a:latin typeface="Times New Roman" charset="0"/>
            </a:endParaRPr>
          </a:p>
        </p:txBody>
      </p:sp>
      <p:sp>
        <p:nvSpPr>
          <p:cNvPr id="7" name="Line 10"/>
          <p:cNvSpPr>
            <a:spLocks noChangeShapeType="1"/>
          </p:cNvSpPr>
          <p:nvPr userDrawn="1"/>
        </p:nvSpPr>
        <p:spPr bwMode="auto">
          <a:xfrm flipH="1">
            <a:off x="671513" y="623888"/>
            <a:ext cx="45720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 name="Line 11"/>
          <p:cNvSpPr>
            <a:spLocks noChangeShapeType="1"/>
          </p:cNvSpPr>
          <p:nvPr userDrawn="1"/>
        </p:nvSpPr>
        <p:spPr bwMode="auto">
          <a:xfrm flipH="1">
            <a:off x="685800" y="590550"/>
            <a:ext cx="777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pic>
        <p:nvPicPr>
          <p:cNvPr id="9" name="Picture 14" descr="Estima Logo_0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07238" y="152400"/>
            <a:ext cx="13493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ayt Numarası Yer Tutucusu 5"/>
          <p:cNvSpPr txBox="1">
            <a:spLocks/>
          </p:cNvSpPr>
          <p:nvPr userDrawn="1"/>
        </p:nvSpPr>
        <p:spPr>
          <a:xfrm>
            <a:off x="306388" y="6491288"/>
            <a:ext cx="2282825" cy="365125"/>
          </a:xfrm>
          <a:prstGeom prst="rect">
            <a:avLst/>
          </a:prstGeom>
        </p:spPr>
        <p:txBody>
          <a:bodyPr/>
          <a:lstStyle>
            <a:defPPr>
              <a:defRPr lang="tr-TR"/>
            </a:defPPr>
            <a:lvl1pPr algn="l" rtl="0" fontAlgn="base">
              <a:spcBef>
                <a:spcPct val="0"/>
              </a:spcBef>
              <a:spcAft>
                <a:spcPct val="0"/>
              </a:spcAft>
              <a:defRPr kern="1200">
                <a:solidFill>
                  <a:schemeClr val="tx1"/>
                </a:solidFill>
                <a:latin typeface="Palatino Linotype" pitchFamily="18" charset="0"/>
                <a:ea typeface="+mn-ea"/>
                <a:cs typeface="+mn-cs"/>
              </a:defRPr>
            </a:lvl1pPr>
            <a:lvl2pPr marL="457200" algn="l" rtl="0" fontAlgn="base">
              <a:spcBef>
                <a:spcPct val="0"/>
              </a:spcBef>
              <a:spcAft>
                <a:spcPct val="0"/>
              </a:spcAft>
              <a:defRPr kern="1200">
                <a:solidFill>
                  <a:schemeClr val="tx1"/>
                </a:solidFill>
                <a:latin typeface="Palatino Linotype" pitchFamily="18" charset="0"/>
                <a:ea typeface="+mn-ea"/>
                <a:cs typeface="+mn-cs"/>
              </a:defRPr>
            </a:lvl2pPr>
            <a:lvl3pPr marL="914400" algn="l" rtl="0" fontAlgn="base">
              <a:spcBef>
                <a:spcPct val="0"/>
              </a:spcBef>
              <a:spcAft>
                <a:spcPct val="0"/>
              </a:spcAft>
              <a:defRPr kern="1200">
                <a:solidFill>
                  <a:schemeClr val="tx1"/>
                </a:solidFill>
                <a:latin typeface="Palatino Linotype" pitchFamily="18" charset="0"/>
                <a:ea typeface="+mn-ea"/>
                <a:cs typeface="+mn-cs"/>
              </a:defRPr>
            </a:lvl3pPr>
            <a:lvl4pPr marL="1371600" algn="l" rtl="0" fontAlgn="base">
              <a:spcBef>
                <a:spcPct val="0"/>
              </a:spcBef>
              <a:spcAft>
                <a:spcPct val="0"/>
              </a:spcAft>
              <a:defRPr kern="1200">
                <a:solidFill>
                  <a:schemeClr val="tx1"/>
                </a:solidFill>
                <a:latin typeface="Palatino Linotype" pitchFamily="18" charset="0"/>
                <a:ea typeface="+mn-ea"/>
                <a:cs typeface="+mn-cs"/>
              </a:defRPr>
            </a:lvl4pPr>
            <a:lvl5pPr marL="1828800" algn="l" rtl="0" fontAlgn="base">
              <a:spcBef>
                <a:spcPct val="0"/>
              </a:spcBef>
              <a:spcAft>
                <a:spcPct val="0"/>
              </a:spcAft>
              <a:defRPr kern="1200">
                <a:solidFill>
                  <a:schemeClr val="tx1"/>
                </a:solidFill>
                <a:latin typeface="Palatino Linotype" pitchFamily="18" charset="0"/>
                <a:ea typeface="+mn-ea"/>
                <a:cs typeface="+mn-cs"/>
              </a:defRPr>
            </a:lvl5pPr>
            <a:lvl6pPr marL="2286000" algn="l" defTabSz="914400" rtl="0" eaLnBrk="1" latinLnBrk="0" hangingPunct="1">
              <a:defRPr kern="1200">
                <a:solidFill>
                  <a:schemeClr val="tx1"/>
                </a:solidFill>
                <a:latin typeface="Palatino Linotype" pitchFamily="18" charset="0"/>
                <a:ea typeface="+mn-ea"/>
                <a:cs typeface="+mn-cs"/>
              </a:defRPr>
            </a:lvl6pPr>
            <a:lvl7pPr marL="2743200" algn="l" defTabSz="914400" rtl="0" eaLnBrk="1" latinLnBrk="0" hangingPunct="1">
              <a:defRPr kern="1200">
                <a:solidFill>
                  <a:schemeClr val="tx1"/>
                </a:solidFill>
                <a:latin typeface="Palatino Linotype" pitchFamily="18" charset="0"/>
                <a:ea typeface="+mn-ea"/>
                <a:cs typeface="+mn-cs"/>
              </a:defRPr>
            </a:lvl7pPr>
            <a:lvl8pPr marL="3200400" algn="l" defTabSz="914400" rtl="0" eaLnBrk="1" latinLnBrk="0" hangingPunct="1">
              <a:defRPr kern="1200">
                <a:solidFill>
                  <a:schemeClr val="tx1"/>
                </a:solidFill>
                <a:latin typeface="Palatino Linotype" pitchFamily="18" charset="0"/>
                <a:ea typeface="+mn-ea"/>
                <a:cs typeface="+mn-cs"/>
              </a:defRPr>
            </a:lvl8pPr>
            <a:lvl9pPr marL="3657600" algn="l" defTabSz="914400" rtl="0" eaLnBrk="1" latinLnBrk="0" hangingPunct="1">
              <a:defRPr kern="1200">
                <a:solidFill>
                  <a:schemeClr val="tx1"/>
                </a:solidFill>
                <a:latin typeface="Palatino Linotype" pitchFamily="18" charset="0"/>
                <a:ea typeface="+mn-ea"/>
                <a:cs typeface="+mn-cs"/>
              </a:defRPr>
            </a:lvl9pPr>
          </a:lstStyle>
          <a:p>
            <a:pPr>
              <a:defRPr/>
            </a:pPr>
            <a:fld id="{7554142A-FB92-4B84-B91D-8CB008DAF61F}" type="slidenum">
              <a:rPr lang="tr-TR" sz="1000" smtClean="0"/>
              <a:pPr>
                <a:defRPr/>
              </a:pPr>
              <a:t>‹#›</a:t>
            </a:fld>
            <a:endParaRPr lang="tr-TR" sz="1000"/>
          </a:p>
        </p:txBody>
      </p:sp>
      <p:pic>
        <p:nvPicPr>
          <p:cNvPr id="11" name="Picture 2" descr="TIM_SON_tek"/>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5800" y="152400"/>
            <a:ext cx="1143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Başlık 1"/>
          <p:cNvSpPr>
            <a:spLocks noGrp="1"/>
          </p:cNvSpPr>
          <p:nvPr>
            <p:ph type="title"/>
          </p:nvPr>
        </p:nvSpPr>
        <p:spPr>
          <a:xfrm>
            <a:off x="457200" y="274638"/>
            <a:ext cx="8229600" cy="1143000"/>
          </a:xfrm>
          <a:prstGeom prst="rect">
            <a:avLst/>
          </a:prstGeom>
        </p:spPr>
        <p:txBody>
          <a:bodyPr/>
          <a:lstStyle/>
          <a:p>
            <a:r>
              <a:rPr lang="tr-TR" smtClean="0"/>
              <a:t>Asıl başlık stili için tıklatın</a:t>
            </a:r>
            <a:endParaRPr lang="tr-TR"/>
          </a:p>
        </p:txBody>
      </p:sp>
      <p:sp>
        <p:nvSpPr>
          <p:cNvPr id="3" name="İçerik Yer Tutucusu 2"/>
          <p:cNvSpPr>
            <a:spLocks noGrp="1"/>
          </p:cNvSpPr>
          <p:nvPr>
            <p:ph idx="1"/>
          </p:nvPr>
        </p:nvSpPr>
        <p:spPr>
          <a:xfrm>
            <a:off x="457200" y="1600200"/>
            <a:ext cx="8229600" cy="4525963"/>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Tree>
    <p:extLst>
      <p:ext uri="{BB962C8B-B14F-4D97-AF65-F5344CB8AC3E}">
        <p14:creationId xmlns:p14="http://schemas.microsoft.com/office/powerpoint/2010/main" val="2214743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Line 7"/>
          <p:cNvSpPr>
            <a:spLocks noChangeShapeType="1"/>
          </p:cNvSpPr>
          <p:nvPr userDrawn="1"/>
        </p:nvSpPr>
        <p:spPr bwMode="auto">
          <a:xfrm flipH="1">
            <a:off x="685800" y="6500813"/>
            <a:ext cx="777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 name="Text Box 8"/>
          <p:cNvSpPr txBox="1">
            <a:spLocks noChangeArrowheads="1"/>
          </p:cNvSpPr>
          <p:nvPr userDrawn="1"/>
        </p:nvSpPr>
        <p:spPr bwMode="auto">
          <a:xfrm>
            <a:off x="7833505" y="6513513"/>
            <a:ext cx="707245" cy="230832"/>
          </a:xfrm>
          <a:prstGeom prst="rect">
            <a:avLst/>
          </a:prstGeom>
          <a:noFill/>
          <a:ln>
            <a:noFill/>
          </a:ln>
          <a:effectLs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r" eaLnBrk="1" hangingPunct="1">
              <a:defRPr/>
            </a:pPr>
            <a:r>
              <a:rPr lang="tr-TR" sz="900" dirty="0" smtClean="0">
                <a:latin typeface="Times New Roman" charset="0"/>
              </a:rPr>
              <a:t>Şubat</a:t>
            </a:r>
            <a:r>
              <a:rPr lang="tr-TR" sz="900" baseline="0" dirty="0" smtClean="0">
                <a:latin typeface="Times New Roman" charset="0"/>
              </a:rPr>
              <a:t> </a:t>
            </a:r>
            <a:r>
              <a:rPr lang="tr-TR" sz="900" dirty="0" smtClean="0"/>
              <a:t>2012</a:t>
            </a:r>
            <a:endParaRPr lang="en-US" sz="900" dirty="0" smtClean="0"/>
          </a:p>
        </p:txBody>
      </p:sp>
      <p:sp>
        <p:nvSpPr>
          <p:cNvPr id="4" name="Rectangle 9"/>
          <p:cNvSpPr>
            <a:spLocks noChangeArrowheads="1"/>
          </p:cNvSpPr>
          <p:nvPr userDrawn="1"/>
        </p:nvSpPr>
        <p:spPr bwMode="auto">
          <a:xfrm>
            <a:off x="254000" y="6500813"/>
            <a:ext cx="355600" cy="228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tr-TR" sz="2400">
              <a:latin typeface="Times New Roman" charset="0"/>
            </a:endParaRPr>
          </a:p>
        </p:txBody>
      </p:sp>
      <p:sp>
        <p:nvSpPr>
          <p:cNvPr id="5" name="Line 10"/>
          <p:cNvSpPr>
            <a:spLocks noChangeShapeType="1"/>
          </p:cNvSpPr>
          <p:nvPr userDrawn="1"/>
        </p:nvSpPr>
        <p:spPr bwMode="auto">
          <a:xfrm flipH="1">
            <a:off x="671513" y="623888"/>
            <a:ext cx="45720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6" name="Line 11"/>
          <p:cNvSpPr>
            <a:spLocks noChangeShapeType="1"/>
          </p:cNvSpPr>
          <p:nvPr userDrawn="1"/>
        </p:nvSpPr>
        <p:spPr bwMode="auto">
          <a:xfrm flipH="1">
            <a:off x="685800" y="590550"/>
            <a:ext cx="777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pic>
        <p:nvPicPr>
          <p:cNvPr id="7" name="Picture 14" descr="Estima Logo_0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07238" y="152400"/>
            <a:ext cx="13493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TIM_SON_tek"/>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5800" y="152400"/>
            <a:ext cx="1143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ayt Numarası Yer Tutucusu 5"/>
          <p:cNvSpPr txBox="1">
            <a:spLocks/>
          </p:cNvSpPr>
          <p:nvPr userDrawn="1"/>
        </p:nvSpPr>
        <p:spPr>
          <a:xfrm>
            <a:off x="306388" y="6491288"/>
            <a:ext cx="2282825" cy="365125"/>
          </a:xfrm>
          <a:prstGeom prst="rect">
            <a:avLst/>
          </a:prstGeom>
        </p:spPr>
        <p:txBody>
          <a:bodyPr/>
          <a:lstStyle>
            <a:defPPr>
              <a:defRPr lang="tr-TR"/>
            </a:defPPr>
            <a:lvl1pPr algn="l" rtl="0" fontAlgn="base">
              <a:spcBef>
                <a:spcPct val="0"/>
              </a:spcBef>
              <a:spcAft>
                <a:spcPct val="0"/>
              </a:spcAft>
              <a:defRPr kern="1200">
                <a:solidFill>
                  <a:schemeClr val="tx1"/>
                </a:solidFill>
                <a:latin typeface="Palatino Linotype" pitchFamily="18" charset="0"/>
                <a:ea typeface="+mn-ea"/>
                <a:cs typeface="+mn-cs"/>
              </a:defRPr>
            </a:lvl1pPr>
            <a:lvl2pPr marL="457200" algn="l" rtl="0" fontAlgn="base">
              <a:spcBef>
                <a:spcPct val="0"/>
              </a:spcBef>
              <a:spcAft>
                <a:spcPct val="0"/>
              </a:spcAft>
              <a:defRPr kern="1200">
                <a:solidFill>
                  <a:schemeClr val="tx1"/>
                </a:solidFill>
                <a:latin typeface="Palatino Linotype" pitchFamily="18" charset="0"/>
                <a:ea typeface="+mn-ea"/>
                <a:cs typeface="+mn-cs"/>
              </a:defRPr>
            </a:lvl2pPr>
            <a:lvl3pPr marL="914400" algn="l" rtl="0" fontAlgn="base">
              <a:spcBef>
                <a:spcPct val="0"/>
              </a:spcBef>
              <a:spcAft>
                <a:spcPct val="0"/>
              </a:spcAft>
              <a:defRPr kern="1200">
                <a:solidFill>
                  <a:schemeClr val="tx1"/>
                </a:solidFill>
                <a:latin typeface="Palatino Linotype" pitchFamily="18" charset="0"/>
                <a:ea typeface="+mn-ea"/>
                <a:cs typeface="+mn-cs"/>
              </a:defRPr>
            </a:lvl3pPr>
            <a:lvl4pPr marL="1371600" algn="l" rtl="0" fontAlgn="base">
              <a:spcBef>
                <a:spcPct val="0"/>
              </a:spcBef>
              <a:spcAft>
                <a:spcPct val="0"/>
              </a:spcAft>
              <a:defRPr kern="1200">
                <a:solidFill>
                  <a:schemeClr val="tx1"/>
                </a:solidFill>
                <a:latin typeface="Palatino Linotype" pitchFamily="18" charset="0"/>
                <a:ea typeface="+mn-ea"/>
                <a:cs typeface="+mn-cs"/>
              </a:defRPr>
            </a:lvl4pPr>
            <a:lvl5pPr marL="1828800" algn="l" rtl="0" fontAlgn="base">
              <a:spcBef>
                <a:spcPct val="0"/>
              </a:spcBef>
              <a:spcAft>
                <a:spcPct val="0"/>
              </a:spcAft>
              <a:defRPr kern="1200">
                <a:solidFill>
                  <a:schemeClr val="tx1"/>
                </a:solidFill>
                <a:latin typeface="Palatino Linotype" pitchFamily="18" charset="0"/>
                <a:ea typeface="+mn-ea"/>
                <a:cs typeface="+mn-cs"/>
              </a:defRPr>
            </a:lvl5pPr>
            <a:lvl6pPr marL="2286000" algn="l" defTabSz="914400" rtl="0" eaLnBrk="1" latinLnBrk="0" hangingPunct="1">
              <a:defRPr kern="1200">
                <a:solidFill>
                  <a:schemeClr val="tx1"/>
                </a:solidFill>
                <a:latin typeface="Palatino Linotype" pitchFamily="18" charset="0"/>
                <a:ea typeface="+mn-ea"/>
                <a:cs typeface="+mn-cs"/>
              </a:defRPr>
            </a:lvl6pPr>
            <a:lvl7pPr marL="2743200" algn="l" defTabSz="914400" rtl="0" eaLnBrk="1" latinLnBrk="0" hangingPunct="1">
              <a:defRPr kern="1200">
                <a:solidFill>
                  <a:schemeClr val="tx1"/>
                </a:solidFill>
                <a:latin typeface="Palatino Linotype" pitchFamily="18" charset="0"/>
                <a:ea typeface="+mn-ea"/>
                <a:cs typeface="+mn-cs"/>
              </a:defRPr>
            </a:lvl7pPr>
            <a:lvl8pPr marL="3200400" algn="l" defTabSz="914400" rtl="0" eaLnBrk="1" latinLnBrk="0" hangingPunct="1">
              <a:defRPr kern="1200">
                <a:solidFill>
                  <a:schemeClr val="tx1"/>
                </a:solidFill>
                <a:latin typeface="Palatino Linotype" pitchFamily="18" charset="0"/>
                <a:ea typeface="+mn-ea"/>
                <a:cs typeface="+mn-cs"/>
              </a:defRPr>
            </a:lvl8pPr>
            <a:lvl9pPr marL="3657600" algn="l" defTabSz="914400" rtl="0" eaLnBrk="1" latinLnBrk="0" hangingPunct="1">
              <a:defRPr kern="1200">
                <a:solidFill>
                  <a:schemeClr val="tx1"/>
                </a:solidFill>
                <a:latin typeface="Palatino Linotype" pitchFamily="18" charset="0"/>
                <a:ea typeface="+mn-ea"/>
                <a:cs typeface="+mn-cs"/>
              </a:defRPr>
            </a:lvl9pPr>
          </a:lstStyle>
          <a:p>
            <a:pPr>
              <a:defRPr/>
            </a:pPr>
            <a:fld id="{54C86DDD-F9AA-4337-BCB0-4D4796067896}" type="slidenum">
              <a:rPr lang="tr-TR" sz="1000" smtClean="0"/>
              <a:pPr>
                <a:defRPr/>
              </a:pPr>
              <a:t>‹#›</a:t>
            </a:fld>
            <a:endParaRPr lang="tr-TR" sz="1000"/>
          </a:p>
        </p:txBody>
      </p:sp>
    </p:spTree>
    <p:extLst>
      <p:ext uri="{BB962C8B-B14F-4D97-AF65-F5344CB8AC3E}">
        <p14:creationId xmlns:p14="http://schemas.microsoft.com/office/powerpoint/2010/main" val="12443901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1" r:id="rId1"/>
    <p:sldLayoutId id="2147483692" r:id="rId2"/>
  </p:sldLayoutIdLst>
  <p:hf sldNum="0" hdr="0" ftr="0" dt="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9.e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0.e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2.emf"/><Relationship Id="rId5" Type="http://schemas.openxmlformats.org/officeDocument/2006/relationships/oleObject" Target="../embeddings/oleObject8.bin"/><Relationship Id="rId4" Type="http://schemas.openxmlformats.org/officeDocument/2006/relationships/image" Target="../media/image11.e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3.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4.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5.e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6.e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18.emf"/><Relationship Id="rId5" Type="http://schemas.openxmlformats.org/officeDocument/2006/relationships/oleObject" Target="../embeddings/oleObject14.bin"/><Relationship Id="rId4" Type="http://schemas.openxmlformats.org/officeDocument/2006/relationships/image" Target="../media/image17.e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19.e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20.e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22.emf"/><Relationship Id="rId5" Type="http://schemas.openxmlformats.org/officeDocument/2006/relationships/oleObject" Target="../embeddings/oleObject18.bin"/><Relationship Id="rId4" Type="http://schemas.openxmlformats.org/officeDocument/2006/relationships/image" Target="../media/image21.emf"/></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23.e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24.e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25.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26.emf"/></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27.e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28.emf"/></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29.emf"/></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30.emf"/></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31.emf"/></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25.vml"/><Relationship Id="rId4" Type="http://schemas.openxmlformats.org/officeDocument/2006/relationships/image" Target="../media/image3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26.vml"/><Relationship Id="rId4" Type="http://schemas.openxmlformats.org/officeDocument/2006/relationships/image" Target="../media/image33.e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27.vml"/><Relationship Id="rId4" Type="http://schemas.openxmlformats.org/officeDocument/2006/relationships/image" Target="../media/image34.e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28.vml"/><Relationship Id="rId4" Type="http://schemas.openxmlformats.org/officeDocument/2006/relationships/image" Target="../media/image35.emf"/></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29.vml"/><Relationship Id="rId4" Type="http://schemas.openxmlformats.org/officeDocument/2006/relationships/image" Target="../media/image36.emf"/></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30.vml"/><Relationship Id="rId4" Type="http://schemas.openxmlformats.org/officeDocument/2006/relationships/image" Target="../media/image37.emf"/></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image" Target="../media/image38.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32.vml"/><Relationship Id="rId4" Type="http://schemas.openxmlformats.org/officeDocument/2006/relationships/image" Target="../media/image39.emf"/></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2" name="Text Box 4"/>
          <p:cNvSpPr txBox="1">
            <a:spLocks noChangeArrowheads="1"/>
          </p:cNvSpPr>
          <p:nvPr/>
        </p:nvSpPr>
        <p:spPr bwMode="auto">
          <a:xfrm>
            <a:off x="-12700" y="2276475"/>
            <a:ext cx="9144000" cy="3970338"/>
          </a:xfrm>
          <a:prstGeom prst="rect">
            <a:avLst/>
          </a:prstGeom>
          <a:noFill/>
          <a:ln>
            <a:noFill/>
          </a:ln>
          <a:effectLst/>
          <a:extLst/>
        </p:spPr>
        <p:txBody>
          <a:bodyPr>
            <a:spAutoFit/>
          </a:bodyPr>
          <a:lstStyle/>
          <a:p>
            <a:pPr algn="ctr">
              <a:defRPr/>
            </a:pPr>
            <a:endParaRPr lang="tr-TR" sz="5400" b="1" dirty="0">
              <a:effectLst>
                <a:outerShdw blurRad="38100" dist="38100" dir="2700000" algn="tl">
                  <a:srgbClr val="C0C0C0"/>
                </a:outerShdw>
              </a:effectLst>
              <a:cs typeface="+mn-cs"/>
            </a:endParaRPr>
          </a:p>
          <a:p>
            <a:pPr algn="ctr">
              <a:defRPr/>
            </a:pPr>
            <a:endParaRPr lang="tr-TR" b="1" dirty="0">
              <a:effectLst>
                <a:outerShdw blurRad="38100" dist="38100" dir="2700000" algn="tl">
                  <a:srgbClr val="C0C0C0"/>
                </a:outerShdw>
              </a:effectLst>
              <a:cs typeface="+mn-cs"/>
            </a:endParaRPr>
          </a:p>
          <a:p>
            <a:pPr algn="ctr">
              <a:defRPr/>
            </a:pPr>
            <a:endParaRPr lang="tr-TR" sz="2400" b="1" dirty="0">
              <a:solidFill>
                <a:schemeClr val="accent2"/>
              </a:solidFill>
              <a:effectLst>
                <a:outerShdw blurRad="38100" dist="38100" dir="2700000" algn="tl">
                  <a:srgbClr val="C0C0C0"/>
                </a:outerShdw>
              </a:effectLst>
              <a:cs typeface="+mn-cs"/>
            </a:endParaRPr>
          </a:p>
          <a:p>
            <a:pPr algn="ctr">
              <a:defRPr/>
            </a:pPr>
            <a:endParaRPr lang="tr-TR" sz="2400" b="1" dirty="0">
              <a:solidFill>
                <a:schemeClr val="accent2"/>
              </a:solidFill>
              <a:effectLst>
                <a:outerShdw blurRad="38100" dist="38100" dir="2700000" algn="tl">
                  <a:srgbClr val="C0C0C0"/>
                </a:outerShdw>
              </a:effectLst>
              <a:cs typeface="+mn-cs"/>
            </a:endParaRPr>
          </a:p>
          <a:p>
            <a:pPr algn="ctr">
              <a:defRPr/>
            </a:pPr>
            <a:r>
              <a:rPr lang="tr-TR" sz="2400" b="1" dirty="0">
                <a:effectLst>
                  <a:outerShdw blurRad="38100" dist="38100" dir="2700000" algn="tl">
                    <a:srgbClr val="C0C0C0"/>
                  </a:outerShdw>
                </a:effectLst>
                <a:cs typeface="+mn-cs"/>
              </a:rPr>
              <a:t>İhracatçı Eğilim Araştırması</a:t>
            </a:r>
          </a:p>
          <a:p>
            <a:pPr algn="ctr">
              <a:defRPr/>
            </a:pPr>
            <a:r>
              <a:rPr lang="tr-TR" sz="2400" b="1" dirty="0">
                <a:effectLst>
                  <a:outerShdw blurRad="38100" dist="38100" dir="2700000" algn="tl">
                    <a:srgbClr val="C0C0C0"/>
                  </a:outerShdw>
                </a:effectLst>
                <a:cs typeface="+mn-cs"/>
              </a:rPr>
              <a:t>4</a:t>
            </a:r>
            <a:r>
              <a:rPr lang="tr-TR" sz="2400" b="1" dirty="0" smtClean="0">
                <a:effectLst>
                  <a:outerShdw blurRad="38100" dist="38100" dir="2700000" algn="tl">
                    <a:srgbClr val="C0C0C0"/>
                  </a:outerShdw>
                </a:effectLst>
                <a:cs typeface="+mn-cs"/>
              </a:rPr>
              <a:t>. </a:t>
            </a:r>
            <a:r>
              <a:rPr lang="tr-TR" sz="2400" b="1" dirty="0">
                <a:effectLst>
                  <a:outerShdw blurRad="38100" dist="38100" dir="2700000" algn="tl">
                    <a:srgbClr val="C0C0C0"/>
                  </a:outerShdw>
                </a:effectLst>
                <a:cs typeface="+mn-cs"/>
              </a:rPr>
              <a:t>Çeyrek Sonuçları</a:t>
            </a:r>
          </a:p>
          <a:p>
            <a:pPr algn="ctr">
              <a:defRPr/>
            </a:pPr>
            <a:r>
              <a:rPr lang="tr-TR" b="1" dirty="0" smtClean="0">
                <a:effectLst>
                  <a:outerShdw blurRad="38100" dist="38100" dir="2700000" algn="tl">
                    <a:srgbClr val="C0C0C0"/>
                  </a:outerShdw>
                </a:effectLst>
                <a:cs typeface="+mn-cs"/>
              </a:rPr>
              <a:t>Şubat 2012</a:t>
            </a:r>
            <a:endParaRPr lang="tr-TR" b="1" dirty="0">
              <a:effectLst>
                <a:outerShdw blurRad="38100" dist="38100" dir="2700000" algn="tl">
                  <a:srgbClr val="C0C0C0"/>
                </a:outerShdw>
              </a:effectLst>
              <a:cs typeface="+mn-cs"/>
            </a:endParaRPr>
          </a:p>
          <a:p>
            <a:pPr algn="ctr">
              <a:defRPr/>
            </a:pPr>
            <a:endParaRPr lang="tr-TR" b="1" dirty="0">
              <a:effectLst>
                <a:outerShdw blurRad="38100" dist="38100" dir="2700000" algn="tl">
                  <a:srgbClr val="C0C0C0"/>
                </a:outerShdw>
              </a:effectLst>
              <a:cs typeface="+mn-cs"/>
            </a:endParaRPr>
          </a:p>
          <a:p>
            <a:pPr algn="ctr">
              <a:defRPr/>
            </a:pPr>
            <a:endParaRPr lang="tr-TR" sz="1600" b="1" dirty="0">
              <a:solidFill>
                <a:schemeClr val="accent2"/>
              </a:solidFill>
              <a:effectLst>
                <a:outerShdw blurRad="38100" dist="38100" dir="2700000" algn="tl">
                  <a:srgbClr val="C0C0C0"/>
                </a:outerShdw>
              </a:effectLst>
              <a:cs typeface="+mn-cs"/>
            </a:endParaRPr>
          </a:p>
          <a:p>
            <a:pPr algn="ctr">
              <a:defRPr/>
            </a:pPr>
            <a:r>
              <a:rPr lang="tr-TR" sz="1600" b="1" dirty="0" smtClean="0">
                <a:solidFill>
                  <a:schemeClr val="accent2"/>
                </a:solidFill>
                <a:effectLst>
                  <a:outerShdw blurRad="38100" dist="38100" dir="2700000" algn="tl">
                    <a:srgbClr val="C0C0C0"/>
                  </a:outerShdw>
                </a:effectLst>
                <a:cs typeface="+mn-cs"/>
              </a:rPr>
              <a:t>Ekim-Aralık 2011 </a:t>
            </a:r>
            <a:r>
              <a:rPr lang="tr-TR" sz="1600" b="1" dirty="0">
                <a:solidFill>
                  <a:schemeClr val="accent2"/>
                </a:solidFill>
                <a:effectLst>
                  <a:outerShdw blurRad="38100" dist="38100" dir="2700000" algn="tl">
                    <a:srgbClr val="C0C0C0"/>
                  </a:outerShdw>
                </a:effectLst>
                <a:cs typeface="+mn-cs"/>
              </a:rPr>
              <a:t>Gerçekleşmeleri </a:t>
            </a:r>
          </a:p>
          <a:p>
            <a:pPr algn="ctr">
              <a:defRPr/>
            </a:pPr>
            <a:r>
              <a:rPr lang="tr-TR" sz="1600" b="1" dirty="0" smtClean="0">
                <a:solidFill>
                  <a:schemeClr val="accent2"/>
                </a:solidFill>
                <a:effectLst>
                  <a:outerShdw blurRad="38100" dist="38100" dir="2700000" algn="tl">
                    <a:srgbClr val="C0C0C0"/>
                  </a:outerShdw>
                </a:effectLst>
                <a:cs typeface="+mn-cs"/>
              </a:rPr>
              <a:t>Ocak-Mart 2012 Beklentileri</a:t>
            </a:r>
            <a:endParaRPr lang="en-US" sz="1600" b="1" dirty="0">
              <a:solidFill>
                <a:schemeClr val="accent2"/>
              </a:solidFill>
              <a:effectLst>
                <a:outerShdw blurRad="38100" dist="38100" dir="2700000" algn="tl">
                  <a:srgbClr val="C0C0C0"/>
                </a:outerShdw>
              </a:effectLst>
              <a:cs typeface="+mn-cs"/>
            </a:endParaRPr>
          </a:p>
        </p:txBody>
      </p:sp>
      <p:pic>
        <p:nvPicPr>
          <p:cNvPr id="3075" name="Picture 2" descr="TIM_SON_te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1916113"/>
            <a:ext cx="4895850" cy="160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6" name="Text Box 6"/>
          <p:cNvSpPr txBox="1">
            <a:spLocks noChangeArrowheads="1"/>
          </p:cNvSpPr>
          <p:nvPr/>
        </p:nvSpPr>
        <p:spPr bwMode="auto">
          <a:xfrm>
            <a:off x="838200" y="1049338"/>
            <a:ext cx="6842125" cy="457200"/>
          </a:xfrm>
          <a:prstGeom prst="rect">
            <a:avLst/>
          </a:prstGeom>
          <a:noFill/>
          <a:ln>
            <a:noFill/>
          </a:ln>
          <a:effectLst/>
          <a:extLst/>
        </p:spPr>
        <p:txBody>
          <a:bodyPr wrap="none">
            <a:spAutoFit/>
          </a:bodyPr>
          <a:lstStyle/>
          <a:p>
            <a:pPr>
              <a:defRPr/>
            </a:pPr>
            <a:r>
              <a:rPr lang="tr-TR" sz="2400" b="1">
                <a:effectLst>
                  <a:outerShdw blurRad="38100" dist="38100" dir="2700000" algn="tl">
                    <a:srgbClr val="C0C0C0"/>
                  </a:outerShdw>
                </a:effectLst>
                <a:cs typeface="+mn-cs"/>
              </a:rPr>
              <a:t>Görüşülen Firmaların Sektörlere Göre Dağılımı</a:t>
            </a:r>
            <a:endParaRPr lang="en-US" sz="2400" b="1">
              <a:effectLst>
                <a:outerShdw blurRad="38100" dist="38100" dir="2700000" algn="tl">
                  <a:srgbClr val="C0C0C0"/>
                </a:outerShdw>
              </a:effectLst>
              <a:cs typeface="+mn-cs"/>
            </a:endParaRPr>
          </a:p>
        </p:txBody>
      </p:sp>
      <p:graphicFrame>
        <p:nvGraphicFramePr>
          <p:cNvPr id="128546" name="Group 546"/>
          <p:cNvGraphicFramePr>
            <a:graphicFrameLocks noGrp="1"/>
          </p:cNvGraphicFramePr>
          <p:nvPr>
            <p:extLst>
              <p:ext uri="{D42A27DB-BD31-4B8C-83A1-F6EECF244321}">
                <p14:modId xmlns:p14="http://schemas.microsoft.com/office/powerpoint/2010/main" val="2595054609"/>
              </p:ext>
            </p:extLst>
          </p:nvPr>
        </p:nvGraphicFramePr>
        <p:xfrm>
          <a:off x="1860550" y="1901825"/>
          <a:ext cx="5400675" cy="3833814"/>
        </p:xfrm>
        <a:graphic>
          <a:graphicData uri="http://schemas.openxmlformats.org/drawingml/2006/table">
            <a:tbl>
              <a:tblPr/>
              <a:tblGrid>
                <a:gridCol w="3470275"/>
                <a:gridCol w="1016000"/>
                <a:gridCol w="914400"/>
              </a:tblGrid>
              <a:tr h="2936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dirty="0" smtClean="0">
                          <a:ln>
                            <a:noFill/>
                          </a:ln>
                          <a:solidFill>
                            <a:schemeClr val="bg1"/>
                          </a:solidFill>
                          <a:effectLst/>
                          <a:latin typeface="Palatino Linotype" pitchFamily="18" charset="0"/>
                          <a:cs typeface="Arial" charset="0"/>
                        </a:rPr>
                        <a:t>Sektör</a:t>
                      </a:r>
                      <a:endParaRPr kumimoji="0" lang="tr-TR" sz="1100" b="0" i="0" u="none" strike="noStrike" cap="none" normalizeH="0" baseline="0" dirty="0" smtClean="0">
                        <a:ln>
                          <a:noFill/>
                        </a:ln>
                        <a:solidFill>
                          <a:schemeClr val="bg1"/>
                        </a:solidFill>
                        <a:effectLst/>
                        <a:latin typeface="Palatino Linotype" pitchFamily="18" charset="0"/>
                      </a:endParaRPr>
                    </a:p>
                  </a:txBody>
                  <a:tcPr marL="0" marR="0" marT="0" marB="0"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dirty="0" smtClean="0">
                          <a:ln>
                            <a:noFill/>
                          </a:ln>
                          <a:solidFill>
                            <a:schemeClr val="bg1"/>
                          </a:solidFill>
                          <a:effectLst/>
                          <a:latin typeface="Palatino Linotype" pitchFamily="18" charset="0"/>
                          <a:cs typeface="Arial" charset="0"/>
                        </a:rPr>
                        <a:t>Toplam</a:t>
                      </a:r>
                      <a:endParaRPr kumimoji="0" lang="tr-TR" sz="1100" b="0" i="0" u="none" strike="noStrike" cap="none" normalizeH="0" baseline="0" dirty="0" smtClean="0">
                        <a:ln>
                          <a:noFill/>
                        </a:ln>
                        <a:solidFill>
                          <a:schemeClr val="bg1"/>
                        </a:solidFill>
                        <a:effectLst/>
                        <a:latin typeface="Palatino Linotype" pitchFamily="18" charset="0"/>
                      </a:endParaRPr>
                    </a:p>
                  </a:txBody>
                  <a:tcPr marL="0" marR="0" marT="0" marB="0"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dirty="0" smtClean="0">
                          <a:ln>
                            <a:noFill/>
                          </a:ln>
                          <a:solidFill>
                            <a:schemeClr val="bg1"/>
                          </a:solidFill>
                          <a:effectLst/>
                          <a:latin typeface="Palatino Linotype" pitchFamily="18" charset="0"/>
                          <a:cs typeface="Arial" charset="0"/>
                        </a:rPr>
                        <a:t>Oran</a:t>
                      </a:r>
                      <a:endParaRPr kumimoji="0" lang="tr-TR" sz="1100" b="0" i="0" u="none" strike="noStrike" cap="none" normalizeH="0" baseline="0" dirty="0" smtClean="0">
                        <a:ln>
                          <a:noFill/>
                        </a:ln>
                        <a:solidFill>
                          <a:schemeClr val="bg1"/>
                        </a:solidFill>
                        <a:effectLst/>
                        <a:latin typeface="Palatino Linotype" pitchFamily="18" charset="0"/>
                      </a:endParaRPr>
                    </a:p>
                  </a:txBody>
                  <a:tcPr marL="0" marR="0" marT="0" marB="0"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293688">
                <a:tc>
                  <a:txBody>
                    <a:bodyPr/>
                    <a:lstStyle/>
                    <a:p>
                      <a:pPr algn="l" fontAlgn="b"/>
                      <a:r>
                        <a:rPr lang="tr-TR" sz="1100" b="1" i="0" u="none" strike="noStrike" dirty="0">
                          <a:solidFill>
                            <a:schemeClr val="bg1"/>
                          </a:solidFill>
                          <a:effectLst/>
                          <a:latin typeface="Palatino Linotype" pitchFamily="18" charset="0"/>
                        </a:rPr>
                        <a:t>Tekstil, Hazır Giyim, Deri ve Halı</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135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26,5%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dirty="0">
                          <a:solidFill>
                            <a:schemeClr val="bg1"/>
                          </a:solidFill>
                          <a:effectLst/>
                          <a:latin typeface="Palatino Linotype" pitchFamily="18" charset="0"/>
                        </a:rPr>
                        <a:t>Demirçelik ve Demirdışı Metaller</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76</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14,6%</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dirty="0">
                          <a:solidFill>
                            <a:schemeClr val="bg1"/>
                          </a:solidFill>
                          <a:effectLst/>
                          <a:latin typeface="Palatino Linotype" pitchFamily="18" charset="0"/>
                        </a:rPr>
                        <a:t>Bitkisel Ürünler</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70</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13,5%</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tr-TR" sz="1100" b="1" i="0" u="none" strike="noStrike" dirty="0" smtClean="0">
                          <a:solidFill>
                            <a:schemeClr val="bg1"/>
                          </a:solidFill>
                          <a:effectLst/>
                          <a:latin typeface="Palatino Linotype" pitchFamily="18" charset="0"/>
                        </a:rPr>
                        <a:t>Hububat- Bakliyat</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40</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7,7%</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dirty="0">
                          <a:solidFill>
                            <a:schemeClr val="bg1"/>
                          </a:solidFill>
                          <a:effectLst/>
                          <a:latin typeface="Palatino Linotype" pitchFamily="18" charset="0"/>
                        </a:rPr>
                        <a:t>Otomotiv Sanayi</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39</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7,5%</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tr-TR" sz="1100" b="1" i="0" u="none" strike="noStrike" dirty="0" smtClean="0">
                          <a:solidFill>
                            <a:schemeClr val="bg1"/>
                          </a:solidFill>
                          <a:effectLst/>
                          <a:latin typeface="Palatino Linotype" pitchFamily="18" charset="0"/>
                        </a:rPr>
                        <a:t>Makine, Elektrik- Elektronik ve Bilişim</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34</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6,5%</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dirty="0">
                          <a:solidFill>
                            <a:schemeClr val="bg1"/>
                          </a:solidFill>
                          <a:effectLst/>
                          <a:latin typeface="Palatino Linotype" pitchFamily="18" charset="0"/>
                        </a:rPr>
                        <a:t>Kimyevi Maddeler ve Mamulleri</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33</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6,3%</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dirty="0">
                          <a:solidFill>
                            <a:schemeClr val="bg1"/>
                          </a:solidFill>
                          <a:effectLst/>
                          <a:latin typeface="Palatino Linotype" pitchFamily="18" charset="0"/>
                        </a:rPr>
                        <a:t>Ağaç Orman Ürünleri</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30</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5,8%</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dirty="0" smtClean="0">
                          <a:solidFill>
                            <a:schemeClr val="bg1"/>
                          </a:solidFill>
                          <a:effectLst/>
                          <a:latin typeface="Palatino Linotype" pitchFamily="18" charset="0"/>
                        </a:rPr>
                        <a:t>Toprak Ürünleri ve Madencilik</a:t>
                      </a:r>
                      <a:endParaRPr lang="tr-TR" sz="1100" b="1" i="0" u="none" strike="noStrike" dirty="0">
                        <a:solidFill>
                          <a:schemeClr val="bg1"/>
                        </a:solidFill>
                        <a:effectLst/>
                        <a:latin typeface="Palatino Linotype" pitchFamily="18" charset="0"/>
                      </a:endParaRP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29</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5,6%</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3688">
                <a:tc>
                  <a:txBody>
                    <a:bodyPr/>
                    <a:lstStyle/>
                    <a:p>
                      <a:pPr algn="l" fontAlgn="b"/>
                      <a:r>
                        <a:rPr lang="tr-TR" sz="1100" b="1" i="0" u="none" strike="noStrike" dirty="0">
                          <a:solidFill>
                            <a:schemeClr val="bg1"/>
                          </a:solidFill>
                          <a:effectLst/>
                          <a:latin typeface="Palatino Linotype" pitchFamily="18" charset="0"/>
                        </a:rPr>
                        <a:t>Su Ürünleri ve Hayvansal Mamuller</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17</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3,3%</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dirty="0">
                          <a:solidFill>
                            <a:schemeClr val="bg1"/>
                          </a:solidFill>
                          <a:effectLst/>
                          <a:latin typeface="Palatino Linotype" pitchFamily="18" charset="0"/>
                        </a:rPr>
                        <a:t>Dış Ticaret Sermaye Şirketi</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17</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smtClean="0">
                          <a:solidFill>
                            <a:schemeClr val="bg1"/>
                          </a:solidFill>
                          <a:effectLst/>
                          <a:latin typeface="Palatino Linotype" pitchFamily="18" charset="0"/>
                        </a:rPr>
                        <a:t>3,3%</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bg1"/>
                          </a:solidFill>
                          <a:effectLst/>
                          <a:latin typeface="Palatino Linotype" pitchFamily="18" charset="0"/>
                        </a:rPr>
                        <a:t>  Toplam</a:t>
                      </a:r>
                    </a:p>
                  </a:txBody>
                  <a:tcPr marL="0" marR="0" marT="0" marB="0"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algn="ctr" fontAlgn="b"/>
                      <a:r>
                        <a:rPr lang="tr-TR" sz="1100" b="1" i="0" u="none" strike="noStrike" dirty="0" smtClean="0">
                          <a:solidFill>
                            <a:schemeClr val="bg1"/>
                          </a:solidFill>
                          <a:effectLst/>
                          <a:latin typeface="Palatino Linotype" pitchFamily="18" charset="0"/>
                        </a:rPr>
                        <a:t>520</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algn="ctr" fontAlgn="b"/>
                      <a:r>
                        <a:rPr lang="tr-TR" sz="1100" b="1" i="0" u="none" strike="noStrike" dirty="0">
                          <a:solidFill>
                            <a:schemeClr val="bg1"/>
                          </a:solidFill>
                          <a:effectLst/>
                          <a:latin typeface="Palatino Linotype" pitchFamily="18" charset="0"/>
                        </a:rPr>
                        <a:t>100,0%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bl>
          </a:graphicData>
        </a:graphic>
      </p:graphicFrame>
      <p:sp>
        <p:nvSpPr>
          <p:cNvPr id="12349" name="Text Box 545"/>
          <p:cNvSpPr txBox="1">
            <a:spLocks noChangeArrowheads="1"/>
          </p:cNvSpPr>
          <p:nvPr/>
        </p:nvSpPr>
        <p:spPr bwMode="auto">
          <a:xfrm>
            <a:off x="685800" y="6172200"/>
            <a:ext cx="42926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r>
              <a:rPr lang="tr-TR" sz="1000"/>
              <a:t>Firmalardan en yüksek ciro elde ettikleri sektörü belirtmeleri istenmiştir.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8354" name="Text Box 2"/>
          <p:cNvSpPr txBox="1">
            <a:spLocks noChangeArrowheads="1"/>
          </p:cNvSpPr>
          <p:nvPr/>
        </p:nvSpPr>
        <p:spPr bwMode="auto">
          <a:xfrm>
            <a:off x="684213" y="2860675"/>
            <a:ext cx="5656262" cy="1098550"/>
          </a:xfrm>
          <a:prstGeom prst="rect">
            <a:avLst/>
          </a:prstGeom>
          <a:noFill/>
          <a:ln>
            <a:noFill/>
          </a:ln>
          <a:effectLst/>
          <a:extLst/>
        </p:spPr>
        <p:txBody>
          <a:bodyPr wrap="none">
            <a:spAutoFit/>
          </a:bodyPr>
          <a:lstStyle/>
          <a:p>
            <a:pPr>
              <a:defRPr/>
            </a:pPr>
            <a:r>
              <a:rPr lang="tr-TR" sz="6600" b="1">
                <a:solidFill>
                  <a:schemeClr val="accent2"/>
                </a:solidFill>
                <a:effectLst>
                  <a:outerShdw blurRad="38100" dist="38100" dir="2700000" algn="tl">
                    <a:srgbClr val="C0C0C0"/>
                  </a:outerShdw>
                </a:effectLst>
                <a:cs typeface="+mn-cs"/>
              </a:rPr>
              <a:t>Yönetici</a:t>
            </a:r>
            <a:r>
              <a:rPr lang="tr-TR" sz="6600" b="1">
                <a:solidFill>
                  <a:srgbClr val="5F5F5F"/>
                </a:solidFill>
                <a:effectLst>
                  <a:outerShdw blurRad="38100" dist="38100" dir="2700000" algn="tl">
                    <a:srgbClr val="C0C0C0"/>
                  </a:outerShdw>
                </a:effectLst>
                <a:cs typeface="+mn-cs"/>
              </a:rPr>
              <a:t> Özeti</a:t>
            </a:r>
            <a:endParaRPr lang="en-US" sz="6600" b="1">
              <a:solidFill>
                <a:schemeClr val="accent2"/>
              </a:solidFill>
              <a:effectLst>
                <a:outerShdw blurRad="38100" dist="38100" dir="2700000" algn="tl">
                  <a:srgbClr val="C0C0C0"/>
                </a:outerShdw>
              </a:effectLst>
              <a:cs typeface="+mn-cs"/>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4498" name="Text Box 2"/>
          <p:cNvSpPr txBox="1">
            <a:spLocks noChangeArrowheads="1"/>
          </p:cNvSpPr>
          <p:nvPr/>
        </p:nvSpPr>
        <p:spPr bwMode="auto">
          <a:xfrm>
            <a:off x="838200" y="1049338"/>
            <a:ext cx="2173288" cy="457200"/>
          </a:xfrm>
          <a:prstGeom prst="rect">
            <a:avLst/>
          </a:prstGeom>
          <a:noFill/>
          <a:ln>
            <a:noFill/>
          </a:ln>
          <a:effectLst/>
          <a:extLst/>
        </p:spPr>
        <p:txBody>
          <a:bodyPr wrap="none">
            <a:spAutoFit/>
          </a:bodyPr>
          <a:lstStyle/>
          <a:p>
            <a:pPr>
              <a:defRPr/>
            </a:pPr>
            <a:r>
              <a:rPr lang="tr-TR" sz="2400" b="1">
                <a:effectLst>
                  <a:outerShdw blurRad="38100" dist="38100" dir="2700000" algn="tl">
                    <a:srgbClr val="C0C0C0"/>
                  </a:outerShdw>
                </a:effectLst>
                <a:cs typeface="+mn-cs"/>
              </a:rPr>
              <a:t>Yönetici Özeti</a:t>
            </a:r>
            <a:endParaRPr lang="en-US" sz="2400" b="1">
              <a:effectLst>
                <a:outerShdw blurRad="38100" dist="38100" dir="2700000" algn="tl">
                  <a:srgbClr val="C0C0C0"/>
                </a:outerShdw>
              </a:effectLst>
              <a:cs typeface="+mn-cs"/>
            </a:endParaRPr>
          </a:p>
        </p:txBody>
      </p:sp>
      <p:sp>
        <p:nvSpPr>
          <p:cNvPr id="3" name="Text Box 5"/>
          <p:cNvSpPr txBox="1">
            <a:spLocks noChangeArrowheads="1"/>
          </p:cNvSpPr>
          <p:nvPr/>
        </p:nvSpPr>
        <p:spPr bwMode="auto">
          <a:xfrm>
            <a:off x="658813" y="1700808"/>
            <a:ext cx="7797800"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200" dirty="0" smtClean="0"/>
              <a:t>İhracatçı Eğilimleri Araştırması’nın 2011’in son çeyreğini kapsayan döneminde bir önceki yılın aynı dönemine kıyasla en yüksek oranda girdi maliyetlerinin (%73,6) arttığı görülmektedir. Öte yandan, genel karlılık düzeyleri ve ihracatta karlılık düzeyleri ise bir önceki yılın aynı dönemine göre sırasıyla %40,6 ve %35 oranlarında azalmaktadır. Üretim ve ihracatta artış yakaladıklarını belirten ihracatçıların oranı ise yine sırasıyla %51,1 ve %52,3’tür. Bulgular, üretim ve ihracatın arttığını buna mukabil bu artışın girdi maliyetleri ile birlikte genel karlılık ve ihracatta karlılık rasyolarına olumlu etki etmediğine işaret etmektedir.</a:t>
            </a:r>
          </a:p>
          <a:p>
            <a:pPr algn="just" eaLnBrk="1" hangingPunct="1"/>
            <a:endParaRPr lang="tr-TR" sz="1200" dirty="0"/>
          </a:p>
          <a:p>
            <a:pPr algn="just" eaLnBrk="1" hangingPunct="1"/>
            <a:r>
              <a:rPr lang="tr-TR" sz="1200" dirty="0" smtClean="0"/>
              <a:t>Genel karlılık düzeylerinde, karlılıklarını önceki yılın aynı dönemine kıyasla genel ortalamanın üzerinde arttırdıklarını söyleyen ihracatçılar ilk 500’e mensup firmalardır. Bulgular, ihracatta karlılıklarını arttırdıklarını beyan eden ihracatçılar nezdinde incelendiğinde, ilk 500 ve ikinci 500 firmaları belirginleşmektedir.</a:t>
            </a:r>
          </a:p>
          <a:p>
            <a:pPr algn="just" eaLnBrk="1" hangingPunct="1"/>
            <a:endParaRPr lang="tr-TR" sz="1200" dirty="0"/>
          </a:p>
          <a:p>
            <a:pPr algn="just" eaLnBrk="1" hangingPunct="1"/>
            <a:r>
              <a:rPr lang="tr-TR" sz="1200" dirty="0" smtClean="0"/>
              <a:t>İhracatçı firmaların 2012’nin ilk çeyreğinde bir önceki yılın aynı dönemine göre ortak beklentileri «durağanlık»tır. </a:t>
            </a:r>
            <a:r>
              <a:rPr lang="tr-TR" sz="1200" dirty="0" smtClean="0"/>
              <a:t>Firmalar; </a:t>
            </a:r>
            <a:r>
              <a:rPr lang="tr-TR" sz="1200" dirty="0" smtClean="0"/>
              <a:t>mali ve performans endikatörlerinin bir önceki yılın aynı dönemi karşılaştırıldığında aynı düzeyde kalacaklarını öngörmektedir. İlk 500 listesindeki firmalar, diğer firmalarla karşılaştırıldıklarında, 2012’nin ilk çeyreğine ihracat ve ihracatta karlılık düzeyleri açılarından daha olumlu bakmaktadırlar.</a:t>
            </a:r>
          </a:p>
          <a:p>
            <a:pPr algn="just" eaLnBrk="1" hangingPunct="1"/>
            <a:endParaRPr lang="tr-TR" sz="1200" dirty="0"/>
          </a:p>
          <a:p>
            <a:pPr algn="just" eaLnBrk="1" hangingPunct="1"/>
            <a:r>
              <a:rPr lang="tr-TR" sz="1200" dirty="0" smtClean="0"/>
              <a:t>Firmalardan kullandıkları enerji türlerini bir önceki yılın aynı dönemi ile kıyaslamaları istendiğinde en yüksek oranda artış gösteren enerji türünün elektrik (%66,4) olduğu tespit edilmektedir. Elektriği %43,9 oranındaki artışla doğalgaz ve %43,7 oranındaki artışla su takip etmektedir. Firmalar, sırasıyla %63,4 ve %63,8’ oranlarında geçen yıl aynı dönemde LPG ve fuel-oil kullandıklarını söylemektedir. Kullanılan enerji türleri ihracatçı firma kırılımında incelendiğinde, ilk 500 listesi ihracatçıları, geçen yılın aynı dönemine göre su (%52,4) ve doğalgazı (%50,4) diğer firmalara kıyasla daha yoğun kullanmaktadır. İlk ve ikinci 500 firmalarının dışında kalan firmalar ise elektrik enerjisini nispeten daha yüksek oranda kullanmaktadır.</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838200" y="1049338"/>
            <a:ext cx="2173288"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Yönetici Özeti</a:t>
            </a:r>
            <a:endParaRPr lang="en-US" sz="2400" b="1" dirty="0">
              <a:effectLst>
                <a:outerShdw blurRad="38100" dist="38100" dir="2700000" algn="tl">
                  <a:srgbClr val="C0C0C0"/>
                </a:outerShdw>
              </a:effectLst>
              <a:cs typeface="+mn-cs"/>
            </a:endParaRPr>
          </a:p>
        </p:txBody>
      </p:sp>
      <p:sp>
        <p:nvSpPr>
          <p:cNvPr id="4" name="Text Box 5"/>
          <p:cNvSpPr txBox="1">
            <a:spLocks noChangeArrowheads="1"/>
          </p:cNvSpPr>
          <p:nvPr/>
        </p:nvSpPr>
        <p:spPr bwMode="auto">
          <a:xfrm>
            <a:off x="658813" y="1700808"/>
            <a:ext cx="77978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200" dirty="0" smtClean="0"/>
              <a:t>Araştırmanın bir diğer bölümünde üretimde kullanılan hammaddelerin orjinleri sorgulanmıştır. İlk 500 büyük firmada yerli girdi kullanım oranı %55,4 iken, ilk 1000 firma içerisinde yer almayan ihracatçılar nezdinde aynı oran yaklaşık 18 puan daha yüksektir. Genel anlamda, ihracatçıların üretimlerinde %66,5 oranında yerli girdi kullandıkları tespit edilmektedir. 2011’in son çeyreğinde belirginleşen bir diğer bulgu ise, hammadde temininde dışa bağımlılığın en yüksek olduğu iki sektör otomotiv sanayi ve kimyevi maddeler sektörleridir. Öte yandan, bitkisel ürünler (%91,9) ve toprak ürünleri ve madencilik sektörleri (%79,7) hammadde kullanımında büyük ölçüde yurt içi tercihleri ile öne çıkmaktadır.</a:t>
            </a:r>
          </a:p>
          <a:p>
            <a:pPr algn="just" eaLnBrk="1" hangingPunct="1"/>
            <a:endParaRPr lang="tr-TR" sz="1200" dirty="0"/>
          </a:p>
          <a:p>
            <a:pPr algn="just" eaLnBrk="1" hangingPunct="1"/>
            <a:r>
              <a:rPr lang="tr-TR" sz="1200" dirty="0" smtClean="0"/>
              <a:t>2011’in son çeyreğinde yeni pazarlara girebildiklerini söyleyen ihracatçıların oranı %30,6 olarak gerçekleşmiştir. 2010’un tamamında yeni pazarlara açılan ihracatçıların ortalaması %35,9 iken, 2011’de söz konusu ortalama %30,5’e düşmektedir. Dolayısı ile, yeni pazarlara açılma konusunda 2010 yılı, 2011’den daha başarılı bir yıl olarak </a:t>
            </a:r>
            <a:r>
              <a:rPr lang="tr-TR" sz="1200" dirty="0"/>
              <a:t>değerlendirilmelidir. Dönemde yeni pazarlara açıldığını belirten firmaların oranının en yüksek olduğu sektör makina, </a:t>
            </a:r>
            <a:r>
              <a:rPr lang="tr-TR" sz="1200" dirty="0" smtClean="0"/>
              <a:t>elektrik-elektronik ve </a:t>
            </a:r>
            <a:r>
              <a:rPr lang="tr-TR" sz="1200" dirty="0"/>
              <a:t>bilişim </a:t>
            </a:r>
            <a:r>
              <a:rPr lang="tr-TR" sz="1200" dirty="0" smtClean="0"/>
              <a:t>sektörleridir </a:t>
            </a:r>
            <a:r>
              <a:rPr lang="tr-TR" sz="1200" dirty="0"/>
              <a:t>(%44,1</a:t>
            </a:r>
            <a:r>
              <a:rPr lang="tr-TR" sz="1200" dirty="0" smtClean="0"/>
              <a:t>). </a:t>
            </a:r>
            <a:r>
              <a:rPr lang="tr-TR" sz="1200" dirty="0"/>
              <a:t>Bunu sırasıyla demir çelik de demirdışı metaller (%43,4),  kimyevi maddeler (%36,4) ile </a:t>
            </a:r>
            <a:r>
              <a:rPr lang="tr-TR" sz="1200" dirty="0" smtClean="0"/>
              <a:t>hububat-bakliyat </a:t>
            </a:r>
            <a:r>
              <a:rPr lang="tr-TR" sz="1200" dirty="0"/>
              <a:t>ürünleri (%35) sektörleri </a:t>
            </a:r>
            <a:r>
              <a:rPr lang="tr-TR" sz="1200" dirty="0" smtClean="0"/>
              <a:t>izlemektedir.</a:t>
            </a:r>
          </a:p>
          <a:p>
            <a:pPr algn="just" eaLnBrk="1" hangingPunct="1"/>
            <a:endParaRPr lang="tr-TR" sz="1200" dirty="0"/>
          </a:p>
          <a:p>
            <a:pPr algn="just" eaLnBrk="1" hangingPunct="1"/>
            <a:r>
              <a:rPr lang="tr-TR" sz="1200" dirty="0" smtClean="0"/>
              <a:t>Firmalar, 2012’nin ilk çeyreğinde ise en yüksek oranda Rusya pazarına girmeyi hedeflemektedir. 2012’nin ilk aylarında özellikle de enerji konusunda iki ülke arasında imzalanan anlaşmaların, firmaların hedeflerine erişimlerini kolaylaştırmak adına yeni imkanlar yaratabileceği düşünülebilir. Hedeflenen pazarlarda A.B.D. –bir kez daha- ikinci sıradaki yerini korurken, üçüncü sıradaki B.A.E.’yi Irak ve Çin takip etmektedir.</a:t>
            </a:r>
          </a:p>
          <a:p>
            <a:pPr algn="just" eaLnBrk="1" hangingPunct="1"/>
            <a:endParaRPr lang="tr-TR" sz="1200" dirty="0"/>
          </a:p>
          <a:p>
            <a:pPr algn="just" eaLnBrk="1" hangingPunct="1"/>
            <a:r>
              <a:rPr lang="tr-TR" sz="1200" dirty="0" smtClean="0"/>
              <a:t>2012’nin ilk çeyreğinde yeni pazarlar kazanmayı amaçlamayan firmaların oranı ise %14,4’tür. Bir önceki dönem raporundaki bulgulara paralel olarak, sıralamayı takip eden pazarların tümü Türkiye’nin Orta Doğu ülkelerini yeni pazarlar olarak görüp, nüfuz etme eğilimlerini pekiştirmektedir.</a:t>
            </a:r>
          </a:p>
          <a:p>
            <a:pPr algn="just" eaLnBrk="1" hangingPunct="1"/>
            <a:endParaRPr lang="tr-TR" sz="1200" dirty="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838200" y="1049338"/>
            <a:ext cx="2173288"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Yönetici Özeti</a:t>
            </a:r>
            <a:endParaRPr lang="en-US" sz="2400" b="1" dirty="0">
              <a:effectLst>
                <a:outerShdw blurRad="38100" dist="38100" dir="2700000" algn="tl">
                  <a:srgbClr val="C0C0C0"/>
                </a:outerShdw>
              </a:effectLst>
              <a:cs typeface="+mn-cs"/>
            </a:endParaRPr>
          </a:p>
        </p:txBody>
      </p:sp>
      <p:sp>
        <p:nvSpPr>
          <p:cNvPr id="4" name="Text Box 5"/>
          <p:cNvSpPr txBox="1">
            <a:spLocks noChangeArrowheads="1"/>
          </p:cNvSpPr>
          <p:nvPr/>
        </p:nvSpPr>
        <p:spPr bwMode="auto">
          <a:xfrm>
            <a:off x="658813" y="1700808"/>
            <a:ext cx="779780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200" dirty="0" smtClean="0"/>
              <a:t>2011 yılı Ekim-Aralık döneminde mevcut pazarlardaki yeni müşterilerinden sipariş aldıklarını beyan eden firmaların oranı %56,3’tür. Bu sonuç ilk 500 firma nezdinde %62,7’ye, ikinci 500 listesinde ise %62,1’e yükselmektedir. İlk 1000 ihracatçının dışında kalan firmaların ancak %49,8’i aynı dönemde mevcut pazarlarda yeni müşteri kazandıklarını söylemektedir. 2011’in son çeyreğinde ihracatta müşteri kaybettiklerini söyleyen firmaların oranı %33,5’tir. Bu oran ilk 500 listesinde %26,1’e düşerken, ilk 1000’e dahil olmayan grupta %37,8’e çıkmaktadır. Yeni müşteri kazanma ve mevcut müşterilerini koruma performanslarında büyük ölçekli ihracatçılar, küçük ölçektekilere kıyasla daha başarılı görülmektedir.</a:t>
            </a:r>
          </a:p>
          <a:p>
            <a:pPr algn="just" eaLnBrk="1" hangingPunct="1"/>
            <a:endParaRPr lang="tr-TR" sz="1200" dirty="0"/>
          </a:p>
          <a:p>
            <a:pPr algn="just" eaLnBrk="1" hangingPunct="1"/>
            <a:r>
              <a:rPr lang="tr-TR" sz="1200" dirty="0" smtClean="0"/>
              <a:t>2011’in son çeyreğinde firmaların cirolarının iç ve dış piyasalara göre dağılımlarında ihracat büyüklükleri kırılımında benzerlikler görülmektedir. Genel anlamda, firmalar cirolarının %59,4’üni ihracattan elde etmektedir. İlk 500’e mensup firmalarda bu oran %65,7’ye yükselirken, ilk 1000 içerisinde bulunmayan ihracatçılar cirolarının %54,3’ünü yurt dışı satışlarından elde etmektedirler. Cirolarda yurt içi satış oranının en yüksek olduğu sektörler kimyevi maddeler (%59,7) ve ağaç orman ürünleridir (%65,5). Yurt dışı satışlarının en yüksek oranda gerçekleştiği sektörler ise tekstil (%67,3), bitkisel ürünler (%63,5) ve otomotiv (%60,7) olarak sıralanmaktadır.</a:t>
            </a:r>
          </a:p>
          <a:p>
            <a:pPr algn="just" eaLnBrk="1" hangingPunct="1"/>
            <a:endParaRPr lang="tr-TR" sz="1200" dirty="0"/>
          </a:p>
          <a:p>
            <a:pPr algn="just" eaLnBrk="1" hangingPunct="1"/>
            <a:r>
              <a:rPr lang="tr-TR" sz="1200" dirty="0" smtClean="0"/>
              <a:t>2011’in son çeyreğinde dış finansman talebi olan firmaların oranı %41’dir. Bu eğilim ilk 500 ihracatçı firma nezdinde %45,1’e kadar yükselmektedir. Sonuçlar, 2010 ve 2011 ortamaları açısından değerlendirildiğinde, firmaların finansman ihtiyaçlarının yıllar içerisinde yükseldiği sonucuna varılmaktadır. 2011’de dış finansman talebinde bulunduğunu belirten firmaların oranı %36,6 oranında gerçekleşmiştir. Aynı oran, 2010 yılında %30 olarak kaydedilmektedir. Firmalar, dış finansman ihtiyaçlarını büyük ölçüde özel bankalarda karşıladıklarını ifade etmektedirler. Özel bankaları sırasıyla Eximbank ve kamu bankaları takip etmektedir.</a:t>
            </a:r>
          </a:p>
          <a:p>
            <a:pPr algn="just" eaLnBrk="1" hangingPunct="1"/>
            <a:endParaRPr lang="tr-TR" sz="1200" dirty="0"/>
          </a:p>
          <a:p>
            <a:pPr algn="just" eaLnBrk="1" hangingPunct="1"/>
            <a:r>
              <a:rPr lang="tr-TR" sz="1200" dirty="0" smtClean="0"/>
              <a:t>Bu bulgulara ek olarak, firmaların %75,4’ü halen kredi kullandıklarını belirtmektedir. Söz konusu eğilim, ikinci 500 listesindeki firmalar nezdinde genel ortalamanın üzerine çıkmaktadır. 2012’nin ilk çeyreğinde finansman talebinde bulunacağını belirten firmaların oranı ise %41,2 olarak tespit edilmektedir.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838200" y="1049338"/>
            <a:ext cx="2173288"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Yönetici Özeti</a:t>
            </a:r>
            <a:endParaRPr lang="en-US" sz="2400" b="1" dirty="0">
              <a:effectLst>
                <a:outerShdw blurRad="38100" dist="38100" dir="2700000" algn="tl">
                  <a:srgbClr val="C0C0C0"/>
                </a:outerShdw>
              </a:effectLst>
              <a:cs typeface="+mn-cs"/>
            </a:endParaRPr>
          </a:p>
        </p:txBody>
      </p:sp>
      <p:sp>
        <p:nvSpPr>
          <p:cNvPr id="4" name="Text Box 5"/>
          <p:cNvSpPr txBox="1">
            <a:spLocks noChangeArrowheads="1"/>
          </p:cNvSpPr>
          <p:nvPr/>
        </p:nvSpPr>
        <p:spPr bwMode="auto">
          <a:xfrm>
            <a:off x="658813" y="1700808"/>
            <a:ext cx="77978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200" dirty="0" smtClean="0"/>
              <a:t>İhracatçı firmaların %54’ü döviz kuru risklerinden korunmak amacıyla herhangi bir araç kullanmadıklarını belirtmektedir. Döviz risklerinden korunmak amacıyla kullanılan araçlar arasında «forward» %30,2 ile tercih sıralamasında birincidir. «Forward»’ı tercih eden firmalar arasında ilk 500 ve ikinci 500 listesindeki ihracatçı firmalar diğer firmalara kıyasla belirginleşmektedir.</a:t>
            </a:r>
          </a:p>
          <a:p>
            <a:pPr algn="just" eaLnBrk="1" hangingPunct="1"/>
            <a:endParaRPr lang="tr-TR" sz="1200" dirty="0"/>
          </a:p>
          <a:p>
            <a:pPr algn="just" eaLnBrk="1" hangingPunct="1"/>
            <a:r>
              <a:rPr lang="tr-TR" sz="1200" dirty="0" smtClean="0"/>
              <a:t>Kendilerini döviz risklerine karşı korumayan firmalara bu davranışlarının nedenleri sorulduğunda ilk sırada «ithalatımız da olduğundan» cevabı verilmektedir (%33,1). Dövizdeki artış beklentisi cevabı ise ithalatçı firmaların ikinci sırada beyan ettikleri görüş olarak belirginleşmektedir. (%26,3). Alternatif araçlar hakkında bilgileri olmadığını belirten firmalar genelin %15,7’sini temsil etmektedir. Bu tasnife uygun firmalara eğitim verilmesi ihracatta döviz kuru risklerinin azaltılması yönünde fayda sağlayacağı düşünülen bir unsurdur.</a:t>
            </a:r>
          </a:p>
          <a:p>
            <a:pPr algn="just" eaLnBrk="1" hangingPunct="1"/>
            <a:endParaRPr lang="tr-TR" sz="1200" dirty="0"/>
          </a:p>
          <a:p>
            <a:pPr algn="just" eaLnBrk="1" hangingPunct="1"/>
            <a:r>
              <a:rPr lang="tr-TR" sz="1200" dirty="0"/>
              <a:t>2011 yılı 4. çeyrekte sektörde ortalama çalışan sayısı 165 olarak hesaplanmaktadır. Yıllık olarak değerlendirildiğinde 2. ve 3. çeyreklerde yılın ilk çeyreğine kıyasla azalan çalışan sayısının son dönem itibariyle artışa geçtiği </a:t>
            </a:r>
            <a:r>
              <a:rPr lang="tr-TR" sz="1200" dirty="0" smtClean="0"/>
              <a:t>görülmektedir. Ortalama çalışan sayıları %78,7 oranında mavi yakalı, %18,2 beyaz yakalı ve %3,1 oranında ise Ar-Ge personeli olarak dağılmaktadır. Ekim-Aralık 2011 döneminde beyaz yakalı çalışan sayılarının attığını belirten firmaların oranı %39,4, mavi yakalı çalışan sayılarının arttığını söyleyen firmaların oranı ise %39,8 olarak tespit edilmiştir. Öte yandan firmalar, 2012 yılı genelinde ortalama 9 yeni çalışan istihdam edeceklerini öngörmektedir. </a:t>
            </a:r>
            <a:r>
              <a:rPr lang="tr-TR" sz="1200" dirty="0"/>
              <a:t>Yaklaşık olarak her 10 firmadan 4’ü 2012 yıl sonunda  oluşacak istihdam hareketleri sonucunda çalışan sayısında artış olacağını öngörmektedir. Diğer taraftan yıl sonunda  çalışan sayısının azalacağını belirten firmaların oranı %17,7’dir.</a:t>
            </a:r>
            <a:endParaRPr lang="tr-TR" sz="1200" dirty="0" smtClean="0"/>
          </a:p>
          <a:p>
            <a:pPr algn="just" eaLnBrk="1" hangingPunct="1"/>
            <a:endParaRPr lang="tr-TR" sz="1200" dirty="0"/>
          </a:p>
          <a:p>
            <a:pPr algn="just" eaLnBrk="1" hangingPunct="1"/>
            <a:r>
              <a:rPr lang="tr-TR" sz="1200" dirty="0" smtClean="0"/>
              <a:t>2011’in son çeyreğinde firmaların %47,7’si yurt içinde, %82,3’ü ise yurt dışında yatırım yapmadıklarını belirtmektedir. Yurt içinde yatırım yapan firmalar nezdinde ilk 1000 firma tüm firmalar içinde belirginleşmektedir. İlk 1000’deki firmalar, özellikle yurt içindeki tesislerinin modernizasyonu yatırımlarına odaklandıklarını belirtmektedir.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838200" y="1049338"/>
            <a:ext cx="2173288"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Yönetici Özeti</a:t>
            </a:r>
            <a:endParaRPr lang="en-US" sz="2400" b="1" dirty="0">
              <a:effectLst>
                <a:outerShdw blurRad="38100" dist="38100" dir="2700000" algn="tl">
                  <a:srgbClr val="C0C0C0"/>
                </a:outerShdw>
              </a:effectLst>
              <a:cs typeface="+mn-cs"/>
            </a:endParaRPr>
          </a:p>
        </p:txBody>
      </p:sp>
      <p:sp>
        <p:nvSpPr>
          <p:cNvPr id="4" name="Text Box 5"/>
          <p:cNvSpPr txBox="1">
            <a:spLocks noChangeArrowheads="1"/>
          </p:cNvSpPr>
          <p:nvPr/>
        </p:nvSpPr>
        <p:spPr bwMode="auto">
          <a:xfrm>
            <a:off x="658813" y="1700808"/>
            <a:ext cx="77978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200" dirty="0" smtClean="0"/>
              <a:t>Buna mukabil, 2012’nin ilk çeyreğinde firmalar yatırım açısından yine durağan bir görüntü sergilemektedir. Aynı dönemde firmaların %50,6’sı yurt içinde, %79,2’si ise yurt dışında yatırım planlamadıklarını söylemektedir. Yılın ilk çeyreğinde yurt içinde yatırım yapacaklarını öngören firmalar nezdinde modernizasyon (%33,5), kapasite arttırımı (%23,7) ve Ar-Ge/inovasyon (%16,2) ilk 3 sırayı paylaşmaktadır.</a:t>
            </a:r>
          </a:p>
          <a:p>
            <a:pPr algn="just" eaLnBrk="1" hangingPunct="1"/>
            <a:endParaRPr lang="tr-TR" sz="1200" dirty="0" smtClean="0"/>
          </a:p>
          <a:p>
            <a:pPr algn="just" eaLnBrk="1" hangingPunct="1"/>
            <a:r>
              <a:rPr lang="tr-TR" sz="1200" dirty="0" smtClean="0"/>
              <a:t>Firmaların piyasa beklentileri soru formunun son bölümlerinde ele alınmıştır. Kamuoyu ve medyada çokça tartışılan 2012 yılı büyüme beklentisi tahmini ihracatçı firmalar nezdinde 7,28’dir. Yılın ilk çeyreğinde ise firmalar 4,8 oranında büyüyeceklerini tahmin etmektedir. İhracatçı firmaların 2012 yıl sonu USD/TL kur tahmini 1,91, Euro/TL kur tahmini ise 2,45’tir. Rekabetçi kur seviyeleri ise USD/TL’de 1,81ve Euro/TL’de ise 2,35 olarak beyan edilmektedir.</a:t>
            </a:r>
          </a:p>
          <a:p>
            <a:pPr algn="just" eaLnBrk="1" hangingPunct="1"/>
            <a:endParaRPr lang="tr-TR" sz="1200" dirty="0"/>
          </a:p>
          <a:p>
            <a:pPr algn="just" eaLnBrk="1" hangingPunct="1"/>
            <a:r>
              <a:rPr lang="tr-TR" sz="1200" dirty="0" smtClean="0"/>
              <a:t>2012 yılı sonu itibarıyla firmaların %43,3’ü sektörlerinin, %46’sı ise Türkiye’nin genel durumunun değişmeyeceğini öngörmektedir. Sektörlerinin ve Türkiye ekonomisinin iyileşeceğini tahmin eden ihracatçıların oranı ise sırasıyla %34,8 ve %28’dir. Benzer beklentiler dünya ekonomisi için dile getirilirken, Avrupa Birliği ekonomisi için %60,8’lik karamsar bir beklenti perspektifi çizilmektedir.</a:t>
            </a:r>
            <a:endParaRPr lang="tr-TR"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462" name="Text Box 6"/>
          <p:cNvSpPr txBox="1">
            <a:spLocks noChangeArrowheads="1"/>
          </p:cNvSpPr>
          <p:nvPr/>
        </p:nvSpPr>
        <p:spPr bwMode="auto">
          <a:xfrm>
            <a:off x="1476375" y="2860675"/>
            <a:ext cx="6162675" cy="1952625"/>
          </a:xfrm>
          <a:prstGeom prst="rect">
            <a:avLst/>
          </a:prstGeom>
          <a:noFill/>
          <a:ln>
            <a:noFill/>
          </a:ln>
          <a:effectLst/>
          <a:extLst/>
        </p:spPr>
        <p:txBody>
          <a:bodyPr wrap="none">
            <a:spAutoFit/>
          </a:bodyPr>
          <a:lstStyle/>
          <a:p>
            <a:pPr>
              <a:defRPr/>
            </a:pPr>
            <a:r>
              <a:rPr lang="tr-TR" sz="6600" b="1">
                <a:solidFill>
                  <a:srgbClr val="5F5F5F"/>
                </a:solidFill>
                <a:effectLst>
                  <a:outerShdw blurRad="38100" dist="38100" dir="2700000" algn="tl">
                    <a:srgbClr val="C0C0C0"/>
                  </a:outerShdw>
                </a:effectLst>
                <a:cs typeface="+mn-cs"/>
              </a:rPr>
              <a:t>Temel </a:t>
            </a:r>
            <a:r>
              <a:rPr lang="tr-TR" sz="6600" b="1">
                <a:solidFill>
                  <a:schemeClr val="accent2"/>
                </a:solidFill>
                <a:effectLst>
                  <a:outerShdw blurRad="38100" dist="38100" dir="2700000" algn="tl">
                    <a:srgbClr val="C0C0C0"/>
                  </a:outerShdw>
                </a:effectLst>
                <a:cs typeface="+mn-cs"/>
              </a:rPr>
              <a:t>Bulgular</a:t>
            </a:r>
          </a:p>
          <a:p>
            <a:pPr>
              <a:defRPr/>
            </a:pPr>
            <a:endParaRPr lang="tr-TR" sz="2800" b="1">
              <a:solidFill>
                <a:schemeClr val="accent2"/>
              </a:solidFill>
              <a:effectLst>
                <a:outerShdw blurRad="38100" dist="38100" dir="2700000" algn="tl">
                  <a:srgbClr val="C0C0C0"/>
                </a:outerShdw>
              </a:effectLst>
              <a:cs typeface="+mn-cs"/>
            </a:endParaRPr>
          </a:p>
          <a:p>
            <a:pPr>
              <a:defRPr/>
            </a:pPr>
            <a:endParaRPr lang="en-US" sz="2800" b="1">
              <a:solidFill>
                <a:srgbClr val="660066"/>
              </a:solidFill>
              <a:effectLst>
                <a:outerShdw blurRad="38100" dist="38100" dir="2700000" algn="tl">
                  <a:srgbClr val="C0C0C0"/>
                </a:outerShdw>
              </a:effectLst>
              <a:cs typeface="+mn-cs"/>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defRPr/>
            </a:pPr>
            <a:r>
              <a:rPr lang="tr-TR" sz="1200" b="1" dirty="0" smtClean="0">
                <a:latin typeface="Palatino Linotype" pitchFamily="18" charset="0"/>
              </a:rPr>
              <a:t>Baz: 520</a:t>
            </a:r>
          </a:p>
        </p:txBody>
      </p:sp>
      <p:sp>
        <p:nvSpPr>
          <p:cNvPr id="21507"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20484"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a:t>Geçen yılın aynı dönemine göre, </a:t>
            </a:r>
            <a:r>
              <a:rPr lang="tr-TR" sz="1400" i="1" dirty="0" smtClean="0"/>
              <a:t>Ekim - Aralık 2011 dönemindeki </a:t>
            </a:r>
            <a:r>
              <a:rPr lang="tr-TR" sz="1400" i="1" dirty="0"/>
              <a:t>gelişmeyi belirtiniz. </a:t>
            </a:r>
          </a:p>
        </p:txBody>
      </p:sp>
      <p:graphicFrame>
        <p:nvGraphicFramePr>
          <p:cNvPr id="20485" name="Object 37"/>
          <p:cNvGraphicFramePr>
            <a:graphicFrameLocks noChangeAspect="1"/>
          </p:cNvGraphicFramePr>
          <p:nvPr>
            <p:extLst>
              <p:ext uri="{D42A27DB-BD31-4B8C-83A1-F6EECF244321}">
                <p14:modId xmlns:p14="http://schemas.microsoft.com/office/powerpoint/2010/main" val="1526373600"/>
              </p:ext>
            </p:extLst>
          </p:nvPr>
        </p:nvGraphicFramePr>
        <p:xfrm>
          <a:off x="381000" y="2060575"/>
          <a:ext cx="8331200" cy="3987800"/>
        </p:xfrm>
        <a:graphic>
          <a:graphicData uri="http://schemas.openxmlformats.org/presentationml/2006/ole">
            <mc:AlternateContent xmlns:mc="http://schemas.openxmlformats.org/markup-compatibility/2006">
              <mc:Choice xmlns:v="urn:schemas-microsoft-com:vml" Requires="v">
                <p:oleObj spid="_x0000_s20590" name="Çizelge" r:id="rId3" imgW="8343872" imgH="4010133" progId="MSGraph.Chart.8">
                  <p:embed followColorScheme="full"/>
                </p:oleObj>
              </mc:Choice>
              <mc:Fallback>
                <p:oleObj name="Çizelge" r:id="rId3" imgW="8343872" imgH="4010133" progId="MSGraph.Chart.8">
                  <p:embed followColorScheme="full"/>
                  <p:pic>
                    <p:nvPicPr>
                      <p:cNvPr id="0" name="Object 37"/>
                      <p:cNvPicPr>
                        <a:picLocks noChangeAspect="1" noChangeArrowheads="1"/>
                      </p:cNvPicPr>
                      <p:nvPr/>
                    </p:nvPicPr>
                    <p:blipFill>
                      <a:blip r:embed="rId4"/>
                      <a:srcRect/>
                      <a:stretch>
                        <a:fillRect/>
                      </a:stretch>
                    </p:blipFill>
                    <p:spPr bwMode="auto">
                      <a:xfrm>
                        <a:off x="381000" y="2060575"/>
                        <a:ext cx="8331200" cy="398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6" name="Text Box 29"/>
          <p:cNvSpPr txBox="1">
            <a:spLocks noChangeArrowheads="1"/>
          </p:cNvSpPr>
          <p:nvPr/>
        </p:nvSpPr>
        <p:spPr bwMode="auto">
          <a:xfrm>
            <a:off x="685800" y="58674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Dış ticaret sermaye şirketlerine üretim, kapasite kullanım oranı, stok durumu, girdi maliyetleri, ithal girdi kullanım oranı </a:t>
            </a:r>
          </a:p>
          <a:p>
            <a:pPr algn="just" eaLnBrk="1" hangingPunct="1"/>
            <a:r>
              <a:rPr lang="tr-TR" sz="1000" dirty="0"/>
              <a:t>ve hammadde birim ithalat fiyatı unsurları üzerindeki gelişme sorulmamıştır, dolayısıyla bu unsurları yanıtlayan firma </a:t>
            </a:r>
          </a:p>
          <a:p>
            <a:pPr algn="just" eaLnBrk="1" hangingPunct="1"/>
            <a:r>
              <a:rPr lang="tr-TR" sz="1000" dirty="0"/>
              <a:t>sayısı </a:t>
            </a:r>
            <a:r>
              <a:rPr lang="tr-TR" sz="1000" dirty="0" smtClean="0">
                <a:latin typeface="Times New Roman" charset="0"/>
              </a:rPr>
              <a:t>503</a:t>
            </a:r>
            <a:r>
              <a:rPr lang="tr-TR" sz="1000" dirty="0" smtClean="0"/>
              <a:t>’</a:t>
            </a:r>
            <a:r>
              <a:rPr lang="tr-TR" sz="1000" dirty="0" smtClean="0">
                <a:latin typeface="Times New Roman" charset="0"/>
              </a:rPr>
              <a:t>tü</a:t>
            </a:r>
            <a:r>
              <a:rPr lang="tr-TR" sz="1000" dirty="0" smtClean="0"/>
              <a:t>r</a:t>
            </a:r>
            <a:r>
              <a:rPr lang="tr-TR" sz="1000" dirty="0"/>
              <a:t>.</a:t>
            </a:r>
          </a:p>
        </p:txBody>
      </p:sp>
      <p:sp>
        <p:nvSpPr>
          <p:cNvPr id="9" name="Text Box 5"/>
          <p:cNvSpPr txBox="1">
            <a:spLocks noChangeArrowheads="1"/>
          </p:cNvSpPr>
          <p:nvPr/>
        </p:nvSpPr>
        <p:spPr bwMode="auto">
          <a:xfrm>
            <a:off x="755650" y="909638"/>
            <a:ext cx="6768678"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cs typeface="+mn-cs"/>
              </a:rPr>
              <a:t>2011 Yılının Son Çeyreğindeki </a:t>
            </a:r>
            <a:r>
              <a:rPr lang="tr-TR" sz="2000" b="1" dirty="0">
                <a:effectLst>
                  <a:outerShdw blurRad="38100" dist="38100" dir="2700000" algn="tl">
                    <a:srgbClr val="C0C0C0"/>
                  </a:outerShdw>
                </a:effectLst>
                <a:cs typeface="+mn-cs"/>
              </a:rPr>
              <a:t>“Gerçekleşmeler”</a:t>
            </a:r>
            <a:endParaRPr lang="en-US" sz="2000" b="1" dirty="0">
              <a:effectLst>
                <a:outerShdw blurRad="38100" dist="38100" dir="2700000" algn="tl">
                  <a:srgbClr val="C0C0C0"/>
                </a:outerShdw>
              </a:effectLst>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9"/>
          <p:cNvSpPr txBox="1">
            <a:spLocks noChangeArrowheads="1"/>
          </p:cNvSpPr>
          <p:nvPr/>
        </p:nvSpPr>
        <p:spPr bwMode="auto">
          <a:xfrm>
            <a:off x="990600" y="5486400"/>
            <a:ext cx="698182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tabloda; </a:t>
            </a:r>
            <a:r>
              <a:rPr lang="tr-TR" sz="1000" dirty="0" smtClean="0"/>
              <a:t>Ekim - Aralık 2011 döneminde </a:t>
            </a:r>
            <a:r>
              <a:rPr lang="tr-TR" sz="1000" dirty="0"/>
              <a:t>söz konusu gerçekleşmelerde geçen yılın aynı dönemine göre </a:t>
            </a:r>
            <a:r>
              <a:rPr lang="tr-TR" sz="1000" b="1" u="sng" dirty="0"/>
              <a:t>artış olduğunu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a:p>
            <a:pPr algn="just" eaLnBrk="1" hangingPunct="1"/>
            <a:r>
              <a:rPr lang="tr-TR" sz="1000" dirty="0"/>
              <a:t>Dış ticaret sermaye şirketlerine üretim, kapasite kullanım oranı, stok durumu, girdi maliyetleri, ithal girdi kullanım oranı </a:t>
            </a:r>
          </a:p>
          <a:p>
            <a:pPr algn="just" eaLnBrk="1" hangingPunct="1"/>
            <a:r>
              <a:rPr lang="tr-TR" sz="1000" dirty="0"/>
              <a:t>ve hammadde birim ithalat fiyatı unsurları üzerindeki gelişme sorulmamıştır, dolayısıyla bu unsurları yanıtlayan firma </a:t>
            </a:r>
          </a:p>
          <a:p>
            <a:pPr algn="just" eaLnBrk="1" hangingPunct="1"/>
            <a:r>
              <a:rPr lang="tr-TR" sz="1000" dirty="0"/>
              <a:t>sayısı </a:t>
            </a:r>
            <a:r>
              <a:rPr lang="tr-TR" sz="1000" dirty="0" smtClean="0">
                <a:latin typeface="Times New Roman" charset="0"/>
              </a:rPr>
              <a:t>503’tür</a:t>
            </a:r>
            <a:r>
              <a:rPr lang="tr-TR" sz="1000" dirty="0">
                <a:latin typeface="Times New Roman" charset="0"/>
              </a:rPr>
              <a:t>.</a:t>
            </a:r>
            <a:endParaRPr lang="tr-TR" sz="1000" dirty="0"/>
          </a:p>
        </p:txBody>
      </p:sp>
      <p:graphicFrame>
        <p:nvGraphicFramePr>
          <p:cNvPr id="58770" name="Group 402"/>
          <p:cNvGraphicFramePr>
            <a:graphicFrameLocks noGrp="1"/>
          </p:cNvGraphicFramePr>
          <p:nvPr>
            <p:extLst>
              <p:ext uri="{D42A27DB-BD31-4B8C-83A1-F6EECF244321}">
                <p14:modId xmlns:p14="http://schemas.microsoft.com/office/powerpoint/2010/main" val="4281062923"/>
              </p:ext>
            </p:extLst>
          </p:nvPr>
        </p:nvGraphicFramePr>
        <p:xfrm>
          <a:off x="1295400" y="1719263"/>
          <a:ext cx="6265863" cy="3275009"/>
        </p:xfrm>
        <a:graphic>
          <a:graphicData uri="http://schemas.openxmlformats.org/drawingml/2006/table">
            <a:tbl>
              <a:tblPr/>
              <a:tblGrid>
                <a:gridCol w="2411413"/>
                <a:gridCol w="963612"/>
                <a:gridCol w="963613"/>
                <a:gridCol w="963612"/>
                <a:gridCol w="963613"/>
              </a:tblGrid>
              <a:tr h="274220">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100" b="1" i="0" u="none" strike="noStrike" cap="none" normalizeH="0" baseline="0" dirty="0" smtClean="0">
                        <a:ln>
                          <a:noFill/>
                        </a:ln>
                        <a:solidFill>
                          <a:schemeClr val="bg1"/>
                        </a:solidFill>
                        <a:effectLst/>
                        <a:latin typeface="Palatino Linotype" pitchFamily="18" charset="0"/>
                      </a:endParaRPr>
                    </a:p>
                  </a:txBody>
                  <a:tcPr marL="90000" marR="90000" marT="46782" marB="4678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Genel</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İlk 500</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İkinci 500</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Diğer</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Üretim </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51,1%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55,9%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48,2%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49,6%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İhracat</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52,3%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dirty="0">
                          <a:solidFill>
                            <a:srgbClr val="000000"/>
                          </a:solidFill>
                          <a:effectLst/>
                          <a:latin typeface="Palatino Linotype" pitchFamily="18" charset="0"/>
                        </a:rPr>
                        <a:t>59,5%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51,7%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48,2%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Kapasite kullanım oranı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44,7%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dirty="0">
                          <a:solidFill>
                            <a:srgbClr val="000000"/>
                          </a:solidFill>
                          <a:effectLst/>
                          <a:latin typeface="Palatino Linotype" pitchFamily="18" charset="0"/>
                        </a:rPr>
                        <a:t>49,0%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42,0%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43,5%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Stok durumu</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34,0%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32,2%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41,1%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31,9%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Girdi maliyetleri</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73,6%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69,9%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74,1%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75,4%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Birim ihraç fiyatı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38,8%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45,8%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36,2%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35,9%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İthal girdi kullanım oranı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23,5%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29,4%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24,1%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19,8%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Hammadde birim ithalat fiyatı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48,1%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50,3%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51,8%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45,2%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Genel kârlılık düzeyi</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22,1%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28,1%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21,6%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18,7%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İhracatta kârlılık düzeyi</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24,4%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29,4%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27,6%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dirty="0">
                          <a:solidFill>
                            <a:srgbClr val="000000"/>
                          </a:solidFill>
                          <a:effectLst/>
                          <a:latin typeface="Palatino Linotype" pitchFamily="18" charset="0"/>
                        </a:rPr>
                        <a:t>19,9%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smtClean="0">
                          <a:ln>
                            <a:noFill/>
                          </a:ln>
                          <a:solidFill>
                            <a:schemeClr val="bg1"/>
                          </a:solidFill>
                          <a:effectLst/>
                          <a:latin typeface="Palatino Linotype" pitchFamily="18" charset="0"/>
                        </a:rPr>
                        <a:t>BAZ</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520</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153</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116</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251</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6" name="Text Box 5"/>
          <p:cNvSpPr txBox="1">
            <a:spLocks noChangeArrowheads="1"/>
          </p:cNvSpPr>
          <p:nvPr/>
        </p:nvSpPr>
        <p:spPr bwMode="auto">
          <a:xfrm>
            <a:off x="755650" y="909638"/>
            <a:ext cx="6768678"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cs typeface="+mn-cs"/>
              </a:rPr>
              <a:t>2011 Yılının Son Çeyreğindeki </a:t>
            </a:r>
            <a:r>
              <a:rPr lang="tr-TR" sz="2000" b="1" dirty="0">
                <a:effectLst>
                  <a:outerShdw blurRad="38100" dist="38100" dir="2700000" algn="tl">
                    <a:srgbClr val="C0C0C0"/>
                  </a:outerShdw>
                </a:effectLst>
                <a:cs typeface="+mn-cs"/>
              </a:rPr>
              <a:t>“Gerçekleşmeler”</a:t>
            </a:r>
            <a:endParaRPr lang="en-US" sz="2000" b="1" dirty="0">
              <a:effectLst>
                <a:outerShdw blurRad="38100" dist="38100" dir="2700000" algn="tl">
                  <a:srgbClr val="C0C0C0"/>
                </a:outerShdw>
              </a:effectLst>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0115" name="Text Box 3"/>
          <p:cNvSpPr txBox="1">
            <a:spLocks noChangeArrowheads="1"/>
          </p:cNvSpPr>
          <p:nvPr/>
        </p:nvSpPr>
        <p:spPr bwMode="auto">
          <a:xfrm>
            <a:off x="838200" y="1049338"/>
            <a:ext cx="1724025"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İçindekiler</a:t>
            </a:r>
            <a:endParaRPr lang="en-US" sz="2400" b="1" dirty="0">
              <a:effectLst>
                <a:outerShdw blurRad="38100" dist="38100" dir="2700000" algn="tl">
                  <a:srgbClr val="C0C0C0"/>
                </a:outerShdw>
              </a:effectLst>
              <a:cs typeface="+mn-cs"/>
            </a:endParaRPr>
          </a:p>
        </p:txBody>
      </p:sp>
      <p:sp>
        <p:nvSpPr>
          <p:cNvPr id="4099" name="Text Box 5"/>
          <p:cNvSpPr txBox="1">
            <a:spLocks noChangeArrowheads="1"/>
          </p:cNvSpPr>
          <p:nvPr/>
        </p:nvSpPr>
        <p:spPr bwMode="auto">
          <a:xfrm>
            <a:off x="2081213" y="2565400"/>
            <a:ext cx="4951412"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4216400" algn="r"/>
              </a:tabLst>
              <a:defRPr>
                <a:solidFill>
                  <a:schemeClr val="tx1"/>
                </a:solidFill>
                <a:latin typeface="Palatino Linotype" pitchFamily="18" charset="0"/>
                <a:cs typeface="Arial" charset="0"/>
              </a:defRPr>
            </a:lvl1pPr>
            <a:lvl2pPr marL="742950" indent="-285750" eaLnBrk="0" hangingPunct="0">
              <a:tabLst>
                <a:tab pos="4216400" algn="r"/>
              </a:tabLst>
              <a:defRPr>
                <a:solidFill>
                  <a:schemeClr val="tx1"/>
                </a:solidFill>
                <a:latin typeface="Palatino Linotype" pitchFamily="18" charset="0"/>
                <a:cs typeface="Arial" charset="0"/>
              </a:defRPr>
            </a:lvl2pPr>
            <a:lvl3pPr marL="1143000" indent="-228600" eaLnBrk="0" hangingPunct="0">
              <a:tabLst>
                <a:tab pos="4216400" algn="r"/>
              </a:tabLst>
              <a:defRPr>
                <a:solidFill>
                  <a:schemeClr val="tx1"/>
                </a:solidFill>
                <a:latin typeface="Palatino Linotype" pitchFamily="18" charset="0"/>
                <a:cs typeface="Arial" charset="0"/>
              </a:defRPr>
            </a:lvl3pPr>
            <a:lvl4pPr marL="1600200" indent="-228600" eaLnBrk="0" hangingPunct="0">
              <a:tabLst>
                <a:tab pos="4216400" algn="r"/>
              </a:tabLst>
              <a:defRPr>
                <a:solidFill>
                  <a:schemeClr val="tx1"/>
                </a:solidFill>
                <a:latin typeface="Palatino Linotype" pitchFamily="18" charset="0"/>
                <a:cs typeface="Arial" charset="0"/>
              </a:defRPr>
            </a:lvl4pPr>
            <a:lvl5pPr marL="2057400" indent="-228600" eaLnBrk="0" hangingPunct="0">
              <a:tabLst>
                <a:tab pos="4216400" algn="r"/>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4216400" algn="r"/>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4216400" algn="r"/>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4216400" algn="r"/>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4216400" algn="r"/>
              </a:tabLst>
              <a:defRPr>
                <a:solidFill>
                  <a:schemeClr val="tx1"/>
                </a:solidFill>
                <a:latin typeface="Palatino Linotype" pitchFamily="18" charset="0"/>
                <a:cs typeface="Arial" charset="0"/>
              </a:defRPr>
            </a:lvl9pPr>
          </a:lstStyle>
          <a:p>
            <a:pPr eaLnBrk="1" hangingPunct="1">
              <a:lnSpc>
                <a:spcPct val="200000"/>
              </a:lnSpc>
            </a:pPr>
            <a:r>
              <a:rPr lang="tr-TR" sz="1400" b="1" dirty="0"/>
              <a:t>İçindekiler	2</a:t>
            </a:r>
          </a:p>
          <a:p>
            <a:pPr eaLnBrk="1" hangingPunct="1">
              <a:lnSpc>
                <a:spcPct val="200000"/>
              </a:lnSpc>
            </a:pPr>
            <a:r>
              <a:rPr lang="tr-TR" sz="1400" b="1" dirty="0"/>
              <a:t>Genel bilgiler	3-10</a:t>
            </a:r>
          </a:p>
          <a:p>
            <a:pPr eaLnBrk="1" hangingPunct="1">
              <a:lnSpc>
                <a:spcPct val="200000"/>
              </a:lnSpc>
            </a:pPr>
            <a:r>
              <a:rPr lang="tr-TR" sz="1400" b="1" dirty="0"/>
              <a:t>Yönetici Özeti	11-16</a:t>
            </a:r>
          </a:p>
          <a:p>
            <a:pPr eaLnBrk="1" hangingPunct="1">
              <a:lnSpc>
                <a:spcPct val="200000"/>
              </a:lnSpc>
            </a:pPr>
            <a:r>
              <a:rPr lang="tr-TR" sz="1400" b="1" dirty="0"/>
              <a:t>Temel bulgular	</a:t>
            </a:r>
            <a:r>
              <a:rPr lang="tr-TR" sz="1400" b="1" dirty="0" smtClean="0"/>
              <a:t>17-62</a:t>
            </a:r>
            <a:endParaRPr lang="tr-TR" sz="1400" b="1"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latin typeface="Times New Roman" pitchFamily="18" charset="0"/>
                <a:cs typeface="+mn-cs"/>
              </a:rPr>
              <a:t>520</a:t>
            </a:r>
            <a:endParaRPr lang="tr-TR" sz="1200" b="1" dirty="0">
              <a:latin typeface="Times New Roman" pitchFamily="18" charset="0"/>
              <a:cs typeface="+mn-cs"/>
            </a:endParaRPr>
          </a:p>
        </p:txBody>
      </p:sp>
      <p:graphicFrame>
        <p:nvGraphicFramePr>
          <p:cNvPr id="22531" name="Object 38"/>
          <p:cNvGraphicFramePr>
            <a:graphicFrameLocks noChangeAspect="1"/>
          </p:cNvGraphicFramePr>
          <p:nvPr>
            <p:extLst>
              <p:ext uri="{D42A27DB-BD31-4B8C-83A1-F6EECF244321}">
                <p14:modId xmlns:p14="http://schemas.microsoft.com/office/powerpoint/2010/main" val="1440601352"/>
              </p:ext>
            </p:extLst>
          </p:nvPr>
        </p:nvGraphicFramePr>
        <p:xfrm>
          <a:off x="384175" y="2060575"/>
          <a:ext cx="8331200" cy="3987800"/>
        </p:xfrm>
        <a:graphic>
          <a:graphicData uri="http://schemas.openxmlformats.org/presentationml/2006/ole">
            <mc:AlternateContent xmlns:mc="http://schemas.openxmlformats.org/markup-compatibility/2006">
              <mc:Choice xmlns:v="urn:schemas-microsoft-com:vml" Requires="v">
                <p:oleObj spid="_x0000_s22638" name="Çizelge" r:id="rId3" imgW="8343872" imgH="4010133" progId="MSGraph.Chart.8">
                  <p:embed followColorScheme="full"/>
                </p:oleObj>
              </mc:Choice>
              <mc:Fallback>
                <p:oleObj name="Çizelge" r:id="rId3" imgW="8343872" imgH="4010133" progId="MSGraph.Chart.8">
                  <p:embed followColorScheme="full"/>
                  <p:pic>
                    <p:nvPicPr>
                      <p:cNvPr id="0" name="Object 38"/>
                      <p:cNvPicPr>
                        <a:picLocks noChangeAspect="1" noChangeArrowheads="1"/>
                      </p:cNvPicPr>
                      <p:nvPr/>
                    </p:nvPicPr>
                    <p:blipFill>
                      <a:blip r:embed="rId4"/>
                      <a:srcRect/>
                      <a:stretch>
                        <a:fillRect/>
                      </a:stretch>
                    </p:blipFill>
                    <p:spPr bwMode="auto">
                      <a:xfrm>
                        <a:off x="384175" y="2060575"/>
                        <a:ext cx="8331200" cy="398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22533"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a:t>Geçen yılın aynı dönemine göre, </a:t>
            </a:r>
            <a:r>
              <a:rPr lang="tr-TR" sz="1400" i="1" dirty="0" smtClean="0">
                <a:latin typeface="Times New Roman" charset="0"/>
              </a:rPr>
              <a:t>Ocak - Mart </a:t>
            </a:r>
            <a:r>
              <a:rPr lang="tr-TR" sz="1400" i="1" dirty="0" smtClean="0"/>
              <a:t>2012 </a:t>
            </a:r>
            <a:r>
              <a:rPr lang="tr-TR" sz="1400" i="1" dirty="0"/>
              <a:t>dönemi için beklentinizi belirtiniz. </a:t>
            </a:r>
          </a:p>
        </p:txBody>
      </p:sp>
      <p:sp>
        <p:nvSpPr>
          <p:cNvPr id="11" name="Text Box 5"/>
          <p:cNvSpPr txBox="1">
            <a:spLocks noChangeArrowheads="1"/>
          </p:cNvSpPr>
          <p:nvPr/>
        </p:nvSpPr>
        <p:spPr bwMode="auto">
          <a:xfrm>
            <a:off x="755650" y="909638"/>
            <a:ext cx="5754688" cy="396875"/>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cs typeface="+mn-cs"/>
              </a:rPr>
              <a:t>2012 Yılının İlk Çeyreğinden </a:t>
            </a:r>
            <a:r>
              <a:rPr lang="tr-TR" sz="2000" b="1" dirty="0">
                <a:effectLst>
                  <a:outerShdw blurRad="38100" dist="38100" dir="2700000" algn="tl">
                    <a:srgbClr val="C0C0C0"/>
                  </a:outerShdw>
                </a:effectLst>
                <a:cs typeface="+mn-cs"/>
              </a:rPr>
              <a:t>“Beklentiler”</a:t>
            </a:r>
          </a:p>
        </p:txBody>
      </p:sp>
      <p:sp>
        <p:nvSpPr>
          <p:cNvPr id="22535" name="Text Box 29"/>
          <p:cNvSpPr txBox="1">
            <a:spLocks noChangeArrowheads="1"/>
          </p:cNvSpPr>
          <p:nvPr/>
        </p:nvSpPr>
        <p:spPr bwMode="auto">
          <a:xfrm>
            <a:off x="685800" y="58674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Dış ticaret sermaye şirketlerine üretim, kapasite kullanım oranı, stok durumu, girdi maliyetleri, ithal girdi kullanım oranı </a:t>
            </a:r>
          </a:p>
          <a:p>
            <a:pPr algn="just" eaLnBrk="1" hangingPunct="1"/>
            <a:r>
              <a:rPr lang="tr-TR" sz="1000" dirty="0"/>
              <a:t>ve hammadde birim ithalat fiyatı unsurları üzerindeki gelişme sorulmamıştır, dolayısıyla bu unsurları yanıtlayan firma </a:t>
            </a:r>
          </a:p>
          <a:p>
            <a:pPr algn="just" eaLnBrk="1" hangingPunct="1"/>
            <a:r>
              <a:rPr lang="tr-TR" sz="1000" dirty="0"/>
              <a:t>sayısı </a:t>
            </a:r>
            <a:r>
              <a:rPr lang="tr-TR" sz="1000" dirty="0" smtClean="0">
                <a:latin typeface="Times New Roman" charset="0"/>
              </a:rPr>
              <a:t>503</a:t>
            </a:r>
            <a:r>
              <a:rPr lang="tr-TR" sz="1000" dirty="0" smtClean="0"/>
              <a:t>’</a:t>
            </a:r>
            <a:r>
              <a:rPr lang="tr-TR" sz="1000" dirty="0" smtClean="0">
                <a:latin typeface="Times New Roman" charset="0"/>
              </a:rPr>
              <a:t>tü</a:t>
            </a:r>
            <a:r>
              <a:rPr lang="tr-TR" sz="1000" dirty="0" smtClean="0"/>
              <a:t>r</a:t>
            </a:r>
            <a:r>
              <a:rPr lang="tr-TR" sz="1000" dirty="0"/>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570" name="Group 178"/>
          <p:cNvGraphicFramePr>
            <a:graphicFrameLocks noGrp="1"/>
          </p:cNvGraphicFramePr>
          <p:nvPr>
            <p:extLst>
              <p:ext uri="{D42A27DB-BD31-4B8C-83A1-F6EECF244321}">
                <p14:modId xmlns:p14="http://schemas.microsoft.com/office/powerpoint/2010/main" val="3447568568"/>
              </p:ext>
            </p:extLst>
          </p:nvPr>
        </p:nvGraphicFramePr>
        <p:xfrm>
          <a:off x="1295400" y="1719263"/>
          <a:ext cx="6265863" cy="3275010"/>
        </p:xfrm>
        <a:graphic>
          <a:graphicData uri="http://schemas.openxmlformats.org/drawingml/2006/table">
            <a:tbl>
              <a:tblPr/>
              <a:tblGrid>
                <a:gridCol w="2411413"/>
                <a:gridCol w="963612"/>
                <a:gridCol w="963613"/>
                <a:gridCol w="963612"/>
                <a:gridCol w="963613"/>
              </a:tblGrid>
              <a:tr h="274221">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100" b="1" i="0" u="none" strike="noStrike" cap="none" normalizeH="0" baseline="0" dirty="0" smtClean="0">
                        <a:ln>
                          <a:noFill/>
                        </a:ln>
                        <a:solidFill>
                          <a:schemeClr val="bg1"/>
                        </a:solidFill>
                        <a:effectLst/>
                        <a:latin typeface="Palatino Linotype" pitchFamily="18" charset="0"/>
                      </a:endParaRPr>
                    </a:p>
                  </a:txBody>
                  <a:tcPr marL="90000" marR="90000" marT="46782" marB="4678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Genel</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İlk 500</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İkinci 500</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Diğer</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Üretim </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37,2%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39,9%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29,5%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39,1%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İhracat</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38,1%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45,1%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33,9%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Kapasite kullanım oranı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29,4%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32,2%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23,2%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30,6%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Stok durumu</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21,9%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30,8%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18,8%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18,1%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Girdi maliyetleri</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55,1%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46,2%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58,9%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58,5%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Birim ihraç fiyatı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27,9%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28,1%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30,2%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26,7%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İthal girdi kullanım oranı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15,7%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16,1%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13,4%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16,5%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Hammadde birim ithalat fiyatı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38,2%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39,2%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37,5%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Genel kârlılık düzeyi</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15,0%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17,0%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12,9%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14,7%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İhracatta kârlılık düzeyi</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16,5%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19,6%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17,2%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dirty="0">
                          <a:solidFill>
                            <a:srgbClr val="000000"/>
                          </a:solidFill>
                          <a:effectLst/>
                          <a:latin typeface="Palatino Linotype" pitchFamily="18" charset="0"/>
                        </a:rPr>
                        <a:t>14,3%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smtClean="0">
                          <a:ln>
                            <a:noFill/>
                          </a:ln>
                          <a:solidFill>
                            <a:schemeClr val="bg1"/>
                          </a:solidFill>
                          <a:effectLst/>
                          <a:latin typeface="Palatino Linotype" pitchFamily="18" charset="0"/>
                        </a:rPr>
                        <a:t>BAZ</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520</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153</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116</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251</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5" name="Text Box 5"/>
          <p:cNvSpPr txBox="1">
            <a:spLocks noChangeArrowheads="1"/>
          </p:cNvSpPr>
          <p:nvPr/>
        </p:nvSpPr>
        <p:spPr bwMode="auto">
          <a:xfrm>
            <a:off x="755650" y="909638"/>
            <a:ext cx="5754688" cy="396875"/>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cs typeface="+mn-cs"/>
              </a:rPr>
              <a:t>2012 Yılının İlk Çeyreğinden </a:t>
            </a:r>
            <a:r>
              <a:rPr lang="tr-TR" sz="2000" b="1" dirty="0">
                <a:effectLst>
                  <a:outerShdw blurRad="38100" dist="38100" dir="2700000" algn="tl">
                    <a:srgbClr val="C0C0C0"/>
                  </a:outerShdw>
                </a:effectLst>
                <a:cs typeface="+mn-cs"/>
              </a:rPr>
              <a:t>“Beklentiler”</a:t>
            </a:r>
          </a:p>
        </p:txBody>
      </p:sp>
      <p:sp>
        <p:nvSpPr>
          <p:cNvPr id="23635" name="Text Box 29"/>
          <p:cNvSpPr txBox="1">
            <a:spLocks noChangeArrowheads="1"/>
          </p:cNvSpPr>
          <p:nvPr/>
        </p:nvSpPr>
        <p:spPr bwMode="auto">
          <a:xfrm>
            <a:off x="990600" y="5486400"/>
            <a:ext cx="698182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tabloda; </a:t>
            </a:r>
            <a:r>
              <a:rPr lang="tr-TR" sz="1000" dirty="0" smtClean="0"/>
              <a:t>Ocak - Mart 2012 döneminde </a:t>
            </a:r>
            <a:r>
              <a:rPr lang="tr-TR" sz="1000" dirty="0"/>
              <a:t>söz konusu gerçekleşmelerde geçen yılın aynı dönemine göre </a:t>
            </a:r>
            <a:r>
              <a:rPr lang="tr-TR" sz="1000" b="1" u="sng" dirty="0"/>
              <a:t>artış</a:t>
            </a:r>
            <a:r>
              <a:rPr lang="tr-TR" sz="1000" dirty="0"/>
              <a:t> </a:t>
            </a:r>
            <a:r>
              <a:rPr lang="tr-TR" sz="1000" b="1" u="sng" dirty="0"/>
              <a:t>beklentisinde olduğunu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a:p>
            <a:pPr algn="just" eaLnBrk="1" hangingPunct="1"/>
            <a:r>
              <a:rPr lang="tr-TR" sz="1000" dirty="0"/>
              <a:t>Dış ticaret sermaye şirketlerine üretim, kapasite kullanım oranı, stok durumu, girdi maliyetleri, ithal girdi kullanım oranı </a:t>
            </a:r>
          </a:p>
          <a:p>
            <a:pPr algn="just" eaLnBrk="1" hangingPunct="1"/>
            <a:r>
              <a:rPr lang="tr-TR" sz="1000" dirty="0"/>
              <a:t>ve hammadde birim ithalat fiyatı unsurları üzerindeki gelişme sorulmamıştır, dolayısıyla bu unsurları yanıtlayan firma </a:t>
            </a:r>
          </a:p>
          <a:p>
            <a:pPr algn="just" eaLnBrk="1" hangingPunct="1"/>
            <a:r>
              <a:rPr lang="tr-TR" sz="1000" dirty="0"/>
              <a:t>sayısı </a:t>
            </a:r>
            <a:r>
              <a:rPr lang="tr-TR" sz="1000" dirty="0" smtClean="0">
                <a:latin typeface="Times New Roman" charset="0"/>
              </a:rPr>
              <a:t>503’tür</a:t>
            </a:r>
            <a:r>
              <a:rPr lang="tr-TR" sz="1000" dirty="0">
                <a:latin typeface="Times New Roman" charset="0"/>
              </a:rPr>
              <a:t>.</a:t>
            </a:r>
            <a:endParaRPr lang="tr-TR" sz="1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latin typeface="Times New Roman" pitchFamily="18" charset="0"/>
                <a:cs typeface="+mn-cs"/>
              </a:rPr>
              <a:t>503</a:t>
            </a:r>
            <a:endParaRPr lang="tr-TR" sz="1200" b="1" dirty="0">
              <a:latin typeface="Times New Roman" pitchFamily="18" charset="0"/>
              <a:cs typeface="+mn-cs"/>
            </a:endParaRPr>
          </a:p>
        </p:txBody>
      </p:sp>
      <p:graphicFrame>
        <p:nvGraphicFramePr>
          <p:cNvPr id="24579" name="Object 37"/>
          <p:cNvGraphicFramePr>
            <a:graphicFrameLocks noChangeAspect="1"/>
          </p:cNvGraphicFramePr>
          <p:nvPr>
            <p:extLst>
              <p:ext uri="{D42A27DB-BD31-4B8C-83A1-F6EECF244321}">
                <p14:modId xmlns:p14="http://schemas.microsoft.com/office/powerpoint/2010/main" val="2835225107"/>
              </p:ext>
            </p:extLst>
          </p:nvPr>
        </p:nvGraphicFramePr>
        <p:xfrm>
          <a:off x="501650" y="2178050"/>
          <a:ext cx="8128000" cy="3987800"/>
        </p:xfrm>
        <a:graphic>
          <a:graphicData uri="http://schemas.openxmlformats.org/presentationml/2006/ole">
            <mc:AlternateContent xmlns:mc="http://schemas.openxmlformats.org/markup-compatibility/2006">
              <mc:Choice xmlns:v="urn:schemas-microsoft-com:vml" Requires="v">
                <p:oleObj spid="_x0000_s24686" name="Çizelge" r:id="rId3" imgW="8124950" imgH="3990968" progId="MSGraph.Chart.8">
                  <p:embed followColorScheme="full"/>
                </p:oleObj>
              </mc:Choice>
              <mc:Fallback>
                <p:oleObj name="Çizelge" r:id="rId3" imgW="8124950" imgH="3990968" progId="MSGraph.Chart.8">
                  <p:embed followColorScheme="full"/>
                  <p:pic>
                    <p:nvPicPr>
                      <p:cNvPr id="0" name="Object 37"/>
                      <p:cNvPicPr>
                        <a:picLocks noChangeAspect="1" noChangeArrowheads="1"/>
                      </p:cNvPicPr>
                      <p:nvPr/>
                    </p:nvPicPr>
                    <p:blipFill>
                      <a:blip r:embed="rId4"/>
                      <a:srcRect/>
                      <a:stretch>
                        <a:fillRect/>
                      </a:stretch>
                    </p:blipFill>
                    <p:spPr bwMode="auto">
                      <a:xfrm>
                        <a:off x="501650" y="2178050"/>
                        <a:ext cx="8128000" cy="398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580" name="Text Box 8"/>
          <p:cNvSpPr txBox="1">
            <a:spLocks noChangeArrowheads="1"/>
          </p:cNvSpPr>
          <p:nvPr/>
        </p:nvSpPr>
        <p:spPr bwMode="auto">
          <a:xfrm>
            <a:off x="890588" y="6108700"/>
            <a:ext cx="58039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r>
              <a:rPr lang="tr-TR" sz="1000"/>
              <a:t>Soru; dış ticaret sermaye şirketleri dışında tüm sektörlerde faaliyet gösteren firmalara yöneltilmiştir.</a:t>
            </a:r>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24582" name="Text Box 8"/>
          <p:cNvSpPr txBox="1">
            <a:spLocks noChangeArrowheads="1"/>
          </p:cNvSpPr>
          <p:nvPr/>
        </p:nvSpPr>
        <p:spPr bwMode="auto">
          <a:xfrm>
            <a:off x="1476375" y="1412875"/>
            <a:ext cx="73580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a:t>Kullandığınız enerji türlerinde 2011 yılı </a:t>
            </a:r>
            <a:r>
              <a:rPr lang="tr-TR" sz="1400" i="1" dirty="0" smtClean="0"/>
              <a:t>Ekim - Aralık gerçekleşmelerini </a:t>
            </a:r>
            <a:r>
              <a:rPr lang="tr-TR" sz="1400" i="1" dirty="0"/>
              <a:t>geçen yılın aynı dönemine göre karşılaştırınız.</a:t>
            </a:r>
          </a:p>
        </p:txBody>
      </p:sp>
      <p:sp>
        <p:nvSpPr>
          <p:cNvPr id="10" name="Text Box 5"/>
          <p:cNvSpPr txBox="1">
            <a:spLocks noChangeArrowheads="1"/>
          </p:cNvSpPr>
          <p:nvPr/>
        </p:nvSpPr>
        <p:spPr bwMode="auto">
          <a:xfrm>
            <a:off x="755650" y="909638"/>
            <a:ext cx="8078788"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Kullanılan Enerji Türlerinde Değişim</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9"/>
          <p:cNvSpPr txBox="1">
            <a:spLocks noChangeArrowheads="1"/>
          </p:cNvSpPr>
          <p:nvPr/>
        </p:nvSpPr>
        <p:spPr bwMode="auto">
          <a:xfrm>
            <a:off x="855663" y="5680075"/>
            <a:ext cx="69818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Ekim - Aralık 2011 döneminde </a:t>
            </a:r>
            <a:r>
              <a:rPr lang="tr-TR" sz="1000" dirty="0"/>
              <a:t>kullanılan enerji türlerinde geçen yılın aynı dönemine göre </a:t>
            </a:r>
            <a:r>
              <a:rPr lang="tr-TR" sz="1000" b="1" u="sng" dirty="0"/>
              <a:t>artış olduğunu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a:p>
            <a:pPr algn="just" eaLnBrk="1" hangingPunct="1"/>
            <a:r>
              <a:rPr lang="tr-TR" sz="1000" dirty="0"/>
              <a:t>Soru, ticaret sermaye şirketleri dışında tüm sektörlerde faaliyet gösteren firmalara yöneltilmiştir.</a:t>
            </a:r>
          </a:p>
        </p:txBody>
      </p:sp>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latin typeface="Times New Roman" pitchFamily="18" charset="0"/>
                <a:cs typeface="+mn-cs"/>
              </a:rPr>
              <a:t>503</a:t>
            </a:r>
            <a:endParaRPr lang="tr-TR" sz="1200" b="1" dirty="0">
              <a:latin typeface="Times New Roman" pitchFamily="18" charset="0"/>
              <a:cs typeface="+mn-cs"/>
            </a:endParaRPr>
          </a:p>
        </p:txBody>
      </p:sp>
      <p:graphicFrame>
        <p:nvGraphicFramePr>
          <p:cNvPr id="25604" name="Object 35"/>
          <p:cNvGraphicFramePr>
            <a:graphicFrameLocks noChangeAspect="1"/>
          </p:cNvGraphicFramePr>
          <p:nvPr>
            <p:extLst>
              <p:ext uri="{D42A27DB-BD31-4B8C-83A1-F6EECF244321}">
                <p14:modId xmlns:p14="http://schemas.microsoft.com/office/powerpoint/2010/main" val="1745521233"/>
              </p:ext>
            </p:extLst>
          </p:nvPr>
        </p:nvGraphicFramePr>
        <p:xfrm>
          <a:off x="501650" y="1752600"/>
          <a:ext cx="8128000" cy="3987800"/>
        </p:xfrm>
        <a:graphic>
          <a:graphicData uri="http://schemas.openxmlformats.org/presentationml/2006/ole">
            <mc:AlternateContent xmlns:mc="http://schemas.openxmlformats.org/markup-compatibility/2006">
              <mc:Choice xmlns:v="urn:schemas-microsoft-com:vml" Requires="v">
                <p:oleObj spid="_x0000_s25708" name="Çizelge" r:id="rId3" imgW="8124950" imgH="3990968" progId="MSGraph.Chart.8">
                  <p:embed followColorScheme="full"/>
                </p:oleObj>
              </mc:Choice>
              <mc:Fallback>
                <p:oleObj name="Çizelge" r:id="rId3" imgW="8124950" imgH="3990968" progId="MSGraph.Chart.8">
                  <p:embed followColorScheme="full"/>
                  <p:pic>
                    <p:nvPicPr>
                      <p:cNvPr id="0" name="Object 35"/>
                      <p:cNvPicPr>
                        <a:picLocks noChangeAspect="1" noChangeArrowheads="1"/>
                      </p:cNvPicPr>
                      <p:nvPr/>
                    </p:nvPicPr>
                    <p:blipFill>
                      <a:blip r:embed="rId4"/>
                      <a:srcRect/>
                      <a:stretch>
                        <a:fillRect/>
                      </a:stretch>
                    </p:blipFill>
                    <p:spPr bwMode="auto">
                      <a:xfrm>
                        <a:off x="501650" y="1752600"/>
                        <a:ext cx="8128000" cy="398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Text Box 5"/>
          <p:cNvSpPr txBox="1">
            <a:spLocks noChangeArrowheads="1"/>
          </p:cNvSpPr>
          <p:nvPr/>
        </p:nvSpPr>
        <p:spPr bwMode="auto">
          <a:xfrm>
            <a:off x="755650" y="909638"/>
            <a:ext cx="8136830"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Kullanılan Enerji Türlerinde Değişim</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503</a:t>
            </a:r>
            <a:endParaRPr lang="tr-TR" sz="1200" b="1" dirty="0">
              <a:cs typeface="+mn-cs"/>
            </a:endParaRPr>
          </a:p>
        </p:txBody>
      </p:sp>
      <p:sp>
        <p:nvSpPr>
          <p:cNvPr id="26627" name="Text Box 29"/>
          <p:cNvSpPr txBox="1">
            <a:spLocks noChangeArrowheads="1"/>
          </p:cNvSpPr>
          <p:nvPr/>
        </p:nvSpPr>
        <p:spPr bwMode="auto">
          <a:xfrm>
            <a:off x="865188" y="5622925"/>
            <a:ext cx="6981825"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Ekim - Aralık 2011 döneminde </a:t>
            </a:r>
            <a:r>
              <a:rPr lang="tr-TR" sz="1000" dirty="0"/>
              <a:t>üretimde kullanılan hammaddelerin yurt içi ve yurt dışından temin edilme oranları firmaların ihracat büyüklükleri </a:t>
            </a:r>
            <a:r>
              <a:rPr lang="tr-TR" sz="1000" dirty="0" err="1"/>
              <a:t>kırılımında</a:t>
            </a:r>
            <a:r>
              <a:rPr lang="tr-TR" sz="1000" dirty="0"/>
              <a:t> sunulmaktadır.  İlk 500 büyük firmada yerli girdi kullanım oranı %</a:t>
            </a:r>
            <a:r>
              <a:rPr lang="tr-TR" sz="1000" dirty="0" smtClean="0"/>
              <a:t>55,4  </a:t>
            </a:r>
            <a:r>
              <a:rPr lang="tr-TR" sz="1000" dirty="0"/>
              <a:t>iken ilk 1000 firma içinde yer almayan diğer firmalar grubunda bu oran yaklaşık </a:t>
            </a:r>
            <a:r>
              <a:rPr lang="tr-TR" sz="1000" dirty="0" smtClean="0"/>
              <a:t>18 </a:t>
            </a:r>
            <a:r>
              <a:rPr lang="tr-TR" sz="1000" dirty="0"/>
              <a:t>puan daha yüksektir.</a:t>
            </a:r>
          </a:p>
          <a:p>
            <a:pPr algn="just" eaLnBrk="1" hangingPunct="1"/>
            <a:endParaRPr lang="tr-TR" sz="1000" dirty="0"/>
          </a:p>
          <a:p>
            <a:pPr algn="just" eaLnBrk="1" hangingPunct="1"/>
            <a:r>
              <a:rPr lang="tr-TR" sz="1000" dirty="0"/>
              <a:t>Soru, ticaret sermaye şirketleri dışında tüm sektörlerde faaliyet gösteren firmalara yöneltilmiştir.</a:t>
            </a:r>
          </a:p>
        </p:txBody>
      </p:sp>
      <p:graphicFrame>
        <p:nvGraphicFramePr>
          <p:cNvPr id="26628" name="Object 38"/>
          <p:cNvGraphicFramePr>
            <a:graphicFrameLocks noChangeAspect="1"/>
          </p:cNvGraphicFramePr>
          <p:nvPr>
            <p:extLst>
              <p:ext uri="{D42A27DB-BD31-4B8C-83A1-F6EECF244321}">
                <p14:modId xmlns:p14="http://schemas.microsoft.com/office/powerpoint/2010/main" val="4212013938"/>
              </p:ext>
            </p:extLst>
          </p:nvPr>
        </p:nvGraphicFramePr>
        <p:xfrm>
          <a:off x="501650" y="2178050"/>
          <a:ext cx="7742238" cy="3554413"/>
        </p:xfrm>
        <a:graphic>
          <a:graphicData uri="http://schemas.openxmlformats.org/presentationml/2006/ole">
            <mc:AlternateContent xmlns:mc="http://schemas.openxmlformats.org/markup-compatibility/2006">
              <mc:Choice xmlns:v="urn:schemas-microsoft-com:vml" Requires="v">
                <p:oleObj spid="_x0000_s26734" name="Çizelge" r:id="rId3" imgW="8124950" imgH="3990968" progId="MSGraph.Chart.8">
                  <p:embed followColorScheme="full"/>
                </p:oleObj>
              </mc:Choice>
              <mc:Fallback>
                <p:oleObj name="Çizelge" r:id="rId3" imgW="8124950" imgH="3990968" progId="MSGraph.Chart.8">
                  <p:embed followColorScheme="full"/>
                  <p:pic>
                    <p:nvPicPr>
                      <p:cNvPr id="0" name="Object 38"/>
                      <p:cNvPicPr>
                        <a:picLocks noChangeAspect="1" noChangeArrowheads="1"/>
                      </p:cNvPicPr>
                      <p:nvPr/>
                    </p:nvPicPr>
                    <p:blipFill>
                      <a:blip r:embed="rId4"/>
                      <a:srcRect/>
                      <a:stretch>
                        <a:fillRect/>
                      </a:stretch>
                    </p:blipFill>
                    <p:spPr bwMode="auto">
                      <a:xfrm>
                        <a:off x="501650" y="2178050"/>
                        <a:ext cx="7742238" cy="355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26630" name="Text Box 8"/>
          <p:cNvSpPr txBox="1">
            <a:spLocks noChangeArrowheads="1"/>
          </p:cNvSpPr>
          <p:nvPr/>
        </p:nvSpPr>
        <p:spPr bwMode="auto">
          <a:xfrm>
            <a:off x="1476375" y="1412875"/>
            <a:ext cx="73580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a:t>Üretimde kullanılan hammaddelerin ne kadarının yurt içinden, ne kadarının yurt dışından temin edildiğini (orijinlerini) oransal olarak belirtir misiniz?</a:t>
            </a:r>
          </a:p>
        </p:txBody>
      </p:sp>
      <p:sp>
        <p:nvSpPr>
          <p:cNvPr id="11" name="Text Box 5"/>
          <p:cNvSpPr txBox="1">
            <a:spLocks noChangeArrowheads="1"/>
          </p:cNvSpPr>
          <p:nvPr/>
        </p:nvSpPr>
        <p:spPr bwMode="auto">
          <a:xfrm>
            <a:off x="755650" y="909638"/>
            <a:ext cx="8078788"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Kullanılan Hammaddelerin Orijinleri</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650" name="Object 10"/>
          <p:cNvGraphicFramePr>
            <a:graphicFrameLocks noChangeAspect="1"/>
          </p:cNvGraphicFramePr>
          <p:nvPr>
            <p:extLst>
              <p:ext uri="{D42A27DB-BD31-4B8C-83A1-F6EECF244321}">
                <p14:modId xmlns:p14="http://schemas.microsoft.com/office/powerpoint/2010/main" val="1399653988"/>
              </p:ext>
            </p:extLst>
          </p:nvPr>
        </p:nvGraphicFramePr>
        <p:xfrm>
          <a:off x="177800" y="1881188"/>
          <a:ext cx="8678863" cy="3779837"/>
        </p:xfrm>
        <a:graphic>
          <a:graphicData uri="http://schemas.openxmlformats.org/presentationml/2006/ole">
            <mc:AlternateContent xmlns:mc="http://schemas.openxmlformats.org/markup-compatibility/2006">
              <mc:Choice xmlns:v="urn:schemas-microsoft-com:vml" Requires="v">
                <p:oleObj spid="_x0000_s27760" name="Çizelge" r:id="rId3" imgW="9182039" imgH="4000416" progId="MSGraph.Chart.8">
                  <p:embed followColorScheme="full"/>
                </p:oleObj>
              </mc:Choice>
              <mc:Fallback>
                <p:oleObj name="Çizelge" r:id="rId3" imgW="9182039" imgH="4000416" progId="MSGraph.Chart.8">
                  <p:embed followColorScheme="full"/>
                  <p:pic>
                    <p:nvPicPr>
                      <p:cNvPr id="0" name="Object 10"/>
                      <p:cNvPicPr>
                        <a:picLocks noChangeAspect="1" noChangeArrowheads="1"/>
                      </p:cNvPicPr>
                      <p:nvPr/>
                    </p:nvPicPr>
                    <p:blipFill>
                      <a:blip r:embed="rId4"/>
                      <a:srcRect/>
                      <a:stretch>
                        <a:fillRect/>
                      </a:stretch>
                    </p:blipFill>
                    <p:spPr bwMode="auto">
                      <a:xfrm>
                        <a:off x="177800" y="1881188"/>
                        <a:ext cx="8678863" cy="377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7651" name="Text Box 29"/>
          <p:cNvSpPr txBox="1">
            <a:spLocks noChangeArrowheads="1"/>
          </p:cNvSpPr>
          <p:nvPr/>
        </p:nvSpPr>
        <p:spPr bwMode="auto">
          <a:xfrm>
            <a:off x="611188" y="5662613"/>
            <a:ext cx="7678737"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Ekim - Aralık 2011 döneminde </a:t>
            </a:r>
            <a:r>
              <a:rPr lang="tr-TR" sz="1000" dirty="0"/>
              <a:t>üretimde kullanılan hammaddelerin yurt içi ve yurt dışından temin edilme oranları sektör </a:t>
            </a:r>
            <a:r>
              <a:rPr lang="tr-TR" sz="1000" dirty="0" err="1"/>
              <a:t>kırılımında</a:t>
            </a:r>
            <a:r>
              <a:rPr lang="tr-TR" sz="1000" dirty="0"/>
              <a:t> sunulmaktadır.  Hammaddede dışa bağımlılığın en yüksek olduğu sektörler </a:t>
            </a:r>
            <a:r>
              <a:rPr lang="tr-TR" sz="1000" dirty="0" smtClean="0"/>
              <a:t>otomotiv sanayi </a:t>
            </a:r>
            <a:r>
              <a:rPr lang="tr-TR" sz="1000" dirty="0"/>
              <a:t>ve </a:t>
            </a:r>
            <a:r>
              <a:rPr lang="tr-TR" sz="1000" dirty="0" smtClean="0"/>
              <a:t>kimyevi maddeler </a:t>
            </a:r>
            <a:r>
              <a:rPr lang="tr-TR" sz="1000" dirty="0"/>
              <a:t>sektörleridir.</a:t>
            </a:r>
          </a:p>
          <a:p>
            <a:pPr algn="just" eaLnBrk="1" hangingPunct="1"/>
            <a:endParaRPr lang="tr-TR" sz="1000" dirty="0"/>
          </a:p>
          <a:p>
            <a:pPr algn="just" eaLnBrk="1" hangingPunct="1"/>
            <a:r>
              <a:rPr lang="tr-TR" sz="1000" dirty="0"/>
              <a:t>Soru, ticaret sermaye şirketleri dışında tüm sektörlerde faaliyet gösteren firmalara yöneltilmiştir.</a:t>
            </a:r>
          </a:p>
        </p:txBody>
      </p:sp>
      <p:sp>
        <p:nvSpPr>
          <p:cNvPr id="27652" name="AutoShape 12"/>
          <p:cNvSpPr>
            <a:spLocks/>
          </p:cNvSpPr>
          <p:nvPr/>
        </p:nvSpPr>
        <p:spPr bwMode="auto">
          <a:xfrm rot="5400000">
            <a:off x="1260475" y="1412876"/>
            <a:ext cx="287337" cy="1439862"/>
          </a:xfrm>
          <a:prstGeom prst="leftBrace">
            <a:avLst>
              <a:gd name="adj1" fmla="val 7911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solidFill>
                <a:srgbClr val="000000"/>
              </a:solidFill>
            </a:endParaRPr>
          </a:p>
        </p:txBody>
      </p:sp>
      <p:sp>
        <p:nvSpPr>
          <p:cNvPr id="27653" name="Text Box 19"/>
          <p:cNvSpPr txBox="1">
            <a:spLocks noChangeArrowheads="1"/>
          </p:cNvSpPr>
          <p:nvPr/>
        </p:nvSpPr>
        <p:spPr bwMode="auto">
          <a:xfrm>
            <a:off x="906463" y="1670050"/>
            <a:ext cx="100171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r>
              <a:rPr lang="tr-TR" sz="1000" b="1"/>
              <a:t>Yurtiçi Yoğun</a:t>
            </a:r>
          </a:p>
        </p:txBody>
      </p:sp>
      <p:sp>
        <p:nvSpPr>
          <p:cNvPr id="27654" name="AutoShape 12"/>
          <p:cNvSpPr>
            <a:spLocks/>
          </p:cNvSpPr>
          <p:nvPr/>
        </p:nvSpPr>
        <p:spPr bwMode="auto">
          <a:xfrm rot="5400000">
            <a:off x="7740650" y="1412876"/>
            <a:ext cx="287337" cy="1439862"/>
          </a:xfrm>
          <a:prstGeom prst="leftBrace">
            <a:avLst>
              <a:gd name="adj1" fmla="val 7911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solidFill>
                <a:srgbClr val="000000"/>
              </a:solidFill>
            </a:endParaRPr>
          </a:p>
        </p:txBody>
      </p:sp>
      <p:sp>
        <p:nvSpPr>
          <p:cNvPr id="27655" name="Text Box 19"/>
          <p:cNvSpPr txBox="1">
            <a:spLocks noChangeArrowheads="1"/>
          </p:cNvSpPr>
          <p:nvPr/>
        </p:nvSpPr>
        <p:spPr bwMode="auto">
          <a:xfrm>
            <a:off x="7315200" y="1670050"/>
            <a:ext cx="10795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r>
              <a:rPr lang="tr-TR" sz="1000" b="1"/>
              <a:t>Yurtdışı Yoğun</a:t>
            </a:r>
          </a:p>
        </p:txBody>
      </p:sp>
      <p:sp>
        <p:nvSpPr>
          <p:cNvPr id="10"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503</a:t>
            </a:r>
            <a:endParaRPr lang="tr-TR" sz="1200" b="1" dirty="0">
              <a:cs typeface="+mn-cs"/>
            </a:endParaRPr>
          </a:p>
        </p:txBody>
      </p:sp>
      <p:sp>
        <p:nvSpPr>
          <p:cNvPr id="11" name="Text Box 5"/>
          <p:cNvSpPr txBox="1">
            <a:spLocks noChangeArrowheads="1"/>
          </p:cNvSpPr>
          <p:nvPr/>
        </p:nvSpPr>
        <p:spPr bwMode="auto">
          <a:xfrm>
            <a:off x="755650" y="909638"/>
            <a:ext cx="7992814"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Kullanılan Hammaddelerin Orijinleri</a:t>
            </a:r>
            <a:endParaRPr lang="en-US" sz="2000" b="1" dirty="0">
              <a:effectLst>
                <a:outerShdw blurRad="38100" dist="38100" dir="2700000" algn="tl">
                  <a:srgbClr val="C0C0C0"/>
                </a:outerShdw>
              </a:effectLs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674" name="Object 66"/>
          <p:cNvGraphicFramePr>
            <a:graphicFrameLocks noChangeAspect="1"/>
          </p:cNvGraphicFramePr>
          <p:nvPr>
            <p:extLst>
              <p:ext uri="{D42A27DB-BD31-4B8C-83A1-F6EECF244321}">
                <p14:modId xmlns:p14="http://schemas.microsoft.com/office/powerpoint/2010/main" val="3197242641"/>
              </p:ext>
            </p:extLst>
          </p:nvPr>
        </p:nvGraphicFramePr>
        <p:xfrm>
          <a:off x="596900" y="2276872"/>
          <a:ext cx="7791450" cy="3822700"/>
        </p:xfrm>
        <a:graphic>
          <a:graphicData uri="http://schemas.openxmlformats.org/presentationml/2006/ole">
            <mc:AlternateContent xmlns:mc="http://schemas.openxmlformats.org/markup-compatibility/2006">
              <mc:Choice xmlns:v="urn:schemas-microsoft-com:vml" Requires="v">
                <p:oleObj spid="_x0000_s28891" name="Çizelge" r:id="rId3" imgW="8115232" imgH="4019581" progId="MSGraph.Chart.8">
                  <p:embed followColorScheme="full"/>
                </p:oleObj>
              </mc:Choice>
              <mc:Fallback>
                <p:oleObj name="Çizelge" r:id="rId3" imgW="8115232" imgH="4019581" progId="MSGraph.Chart.8">
                  <p:embed followColorScheme="full"/>
                  <p:pic>
                    <p:nvPicPr>
                      <p:cNvPr id="0" name="Object 66"/>
                      <p:cNvPicPr>
                        <a:picLocks noChangeAspect="1" noChangeArrowheads="1"/>
                      </p:cNvPicPr>
                      <p:nvPr/>
                    </p:nvPicPr>
                    <p:blipFill>
                      <a:blip r:embed="rId4"/>
                      <a:srcRect/>
                      <a:stretch>
                        <a:fillRect/>
                      </a:stretch>
                    </p:blipFill>
                    <p:spPr bwMode="auto">
                      <a:xfrm>
                        <a:off x="596900" y="2276872"/>
                        <a:ext cx="7791450" cy="382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28676" name="Object 67"/>
          <p:cNvGraphicFramePr>
            <a:graphicFrameLocks noChangeAspect="1"/>
          </p:cNvGraphicFramePr>
          <p:nvPr>
            <p:extLst>
              <p:ext uri="{D42A27DB-BD31-4B8C-83A1-F6EECF244321}">
                <p14:modId xmlns:p14="http://schemas.microsoft.com/office/powerpoint/2010/main" val="1078455790"/>
              </p:ext>
            </p:extLst>
          </p:nvPr>
        </p:nvGraphicFramePr>
        <p:xfrm>
          <a:off x="3995936" y="1844675"/>
          <a:ext cx="4618037" cy="2520950"/>
        </p:xfrm>
        <a:graphic>
          <a:graphicData uri="http://schemas.openxmlformats.org/presentationml/2006/ole">
            <mc:AlternateContent xmlns:mc="http://schemas.openxmlformats.org/markup-compatibility/2006">
              <mc:Choice xmlns:v="urn:schemas-microsoft-com:vml" Requires="v">
                <p:oleObj spid="_x0000_s28892" name="Çizelge" r:id="rId5" imgW="4648112" imgH="2543044" progId="MSGraph.Chart.8">
                  <p:embed followColorScheme="full"/>
                </p:oleObj>
              </mc:Choice>
              <mc:Fallback>
                <p:oleObj name="Çizelge" r:id="rId5" imgW="4648112" imgH="2543044" progId="MSGraph.Chart.8">
                  <p:embed followColorScheme="full"/>
                  <p:pic>
                    <p:nvPicPr>
                      <p:cNvPr id="0" name="Object 67"/>
                      <p:cNvPicPr>
                        <a:picLocks noChangeAspect="1" noChangeArrowheads="1"/>
                      </p:cNvPicPr>
                      <p:nvPr/>
                    </p:nvPicPr>
                    <p:blipFill>
                      <a:blip r:embed="rId6"/>
                      <a:srcRect/>
                      <a:stretch>
                        <a:fillRect/>
                      </a:stretch>
                    </p:blipFill>
                    <p:spPr bwMode="auto">
                      <a:xfrm>
                        <a:off x="3995936" y="1844675"/>
                        <a:ext cx="4618037" cy="2520950"/>
                      </a:xfrm>
                      <a:prstGeom prst="rect">
                        <a:avLst/>
                      </a:prstGeom>
                      <a:noFill/>
                      <a:ln w="9525">
                        <a:noFill/>
                        <a:miter lim="800000"/>
                        <a:headEnd/>
                        <a:tailEnd/>
                      </a:ln>
                      <a:extLst/>
                    </p:spPr>
                  </p:pic>
                </p:oleObj>
              </mc:Fallback>
            </mc:AlternateContent>
          </a:graphicData>
        </a:graphic>
      </p:graphicFrame>
      <p:sp>
        <p:nvSpPr>
          <p:cNvPr id="28677" name="Text Box 29"/>
          <p:cNvSpPr txBox="1">
            <a:spLocks noChangeArrowheads="1"/>
          </p:cNvSpPr>
          <p:nvPr/>
        </p:nvSpPr>
        <p:spPr bwMode="auto">
          <a:xfrm>
            <a:off x="866775" y="5899299"/>
            <a:ext cx="6753225"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Dönemde yeni pazarlara açıldığını belirten firmaların oranının en yüksek olduğu sektör </a:t>
            </a:r>
            <a:r>
              <a:rPr lang="tr-TR" sz="1000" dirty="0" smtClean="0"/>
              <a:t>makina, elektrik- elektronik  ve bilişim sektörüdür </a:t>
            </a:r>
            <a:r>
              <a:rPr lang="tr-TR" sz="1000" dirty="0"/>
              <a:t>(%</a:t>
            </a:r>
            <a:r>
              <a:rPr lang="tr-TR" sz="1000" dirty="0" smtClean="0"/>
              <a:t>44,1) </a:t>
            </a:r>
            <a:r>
              <a:rPr lang="tr-TR" sz="1000" dirty="0"/>
              <a:t>Bunu sırasıyla </a:t>
            </a:r>
            <a:r>
              <a:rPr lang="tr-TR" sz="1000" dirty="0" smtClean="0"/>
              <a:t>demir çelik de </a:t>
            </a:r>
            <a:r>
              <a:rPr lang="tr-TR" sz="1000" dirty="0" err="1" smtClean="0"/>
              <a:t>demirdışı</a:t>
            </a:r>
            <a:r>
              <a:rPr lang="tr-TR" sz="1000" dirty="0" smtClean="0"/>
              <a:t> metaller (%43,4),  </a:t>
            </a:r>
            <a:r>
              <a:rPr lang="tr-TR" sz="1000" dirty="0"/>
              <a:t>kimyevi maddeler (%36,4) ile </a:t>
            </a:r>
            <a:r>
              <a:rPr lang="tr-TR" sz="1000" dirty="0" smtClean="0"/>
              <a:t>hububat- bakliyat ürünleri </a:t>
            </a:r>
            <a:r>
              <a:rPr lang="tr-TR" sz="1000" dirty="0"/>
              <a:t>(%</a:t>
            </a:r>
            <a:r>
              <a:rPr lang="tr-TR" sz="1000" dirty="0" smtClean="0"/>
              <a:t>35) </a:t>
            </a:r>
            <a:r>
              <a:rPr lang="tr-TR" sz="1000" dirty="0"/>
              <a:t>sektörleri izlemektedir. </a:t>
            </a:r>
          </a:p>
        </p:txBody>
      </p:sp>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28679"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Ekim - Aralık döneminde </a:t>
            </a:r>
            <a:r>
              <a:rPr lang="tr-TR" sz="1400" i="1" dirty="0"/>
              <a:t>ihracatta yeni pazarlara girebildiniz mi?</a:t>
            </a:r>
          </a:p>
        </p:txBody>
      </p:sp>
      <p:sp>
        <p:nvSpPr>
          <p:cNvPr id="11" name="Text Box 5"/>
          <p:cNvSpPr txBox="1">
            <a:spLocks noChangeArrowheads="1"/>
          </p:cNvSpPr>
          <p:nvPr/>
        </p:nvSpPr>
        <p:spPr bwMode="auto">
          <a:xfrm>
            <a:off x="755650" y="909638"/>
            <a:ext cx="6696670"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İhracatta Yeni Pazarlar</a:t>
            </a:r>
            <a:endParaRPr lang="en-US" sz="2000" b="1" dirty="0">
              <a:effectLst>
                <a:outerShdw blurRad="38100" dist="38100" dir="2700000" algn="tl">
                  <a:srgbClr val="C0C0C0"/>
                </a:outerShdw>
              </a:effectLst>
            </a:endParaRPr>
          </a:p>
        </p:txBody>
      </p:sp>
      <p:sp>
        <p:nvSpPr>
          <p:cNvPr id="2" name="Dikdörtgen 1"/>
          <p:cNvSpPr/>
          <p:nvPr/>
        </p:nvSpPr>
        <p:spPr>
          <a:xfrm>
            <a:off x="4067944" y="1844675"/>
            <a:ext cx="4680520" cy="2304405"/>
          </a:xfrm>
          <a:prstGeom prst="rect">
            <a:avLst/>
          </a:prstGeom>
          <a:noFill/>
          <a:ln w="158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Yuvarlatılmış Dikdörtgen 3"/>
          <p:cNvSpPr/>
          <p:nvPr/>
        </p:nvSpPr>
        <p:spPr>
          <a:xfrm>
            <a:off x="6395566" y="1959757"/>
            <a:ext cx="1272060" cy="576065"/>
          </a:xfrm>
          <a:prstGeom prst="roundRect">
            <a:avLst/>
          </a:prstGeom>
          <a:ln w="12700">
            <a:solidFill>
              <a:srgbClr val="FF0000"/>
            </a:solidFill>
            <a:prstDash val="sysDash"/>
          </a:ln>
        </p:spPr>
        <p:style>
          <a:lnRef idx="2">
            <a:schemeClr val="accent1"/>
          </a:lnRef>
          <a:fillRef idx="1">
            <a:schemeClr val="lt1"/>
          </a:fillRef>
          <a:effectRef idx="0">
            <a:schemeClr val="accent1"/>
          </a:effectRef>
          <a:fontRef idx="minor">
            <a:schemeClr val="dk1"/>
          </a:fontRef>
        </p:style>
        <p:txBody>
          <a:bodyPr rtlCol="0" anchor="ctr"/>
          <a:lstStyle/>
          <a:p>
            <a:pPr>
              <a:spcAft>
                <a:spcPts val="600"/>
              </a:spcAft>
            </a:pPr>
            <a:r>
              <a:rPr lang="tr-TR" sz="1200" b="1" dirty="0" smtClean="0">
                <a:solidFill>
                  <a:schemeClr val="tx1"/>
                </a:solidFill>
                <a:latin typeface="Palatino Linotype" pitchFamily="18" charset="0"/>
              </a:rPr>
              <a:t>2010 - 35,9%</a:t>
            </a:r>
          </a:p>
          <a:p>
            <a:pPr>
              <a:spcAft>
                <a:spcPts val="600"/>
              </a:spcAft>
            </a:pPr>
            <a:r>
              <a:rPr lang="tr-TR" sz="1200" b="1" dirty="0" smtClean="0">
                <a:solidFill>
                  <a:schemeClr val="tx1"/>
                </a:solidFill>
                <a:latin typeface="Palatino Linotype" pitchFamily="18" charset="0"/>
              </a:rPr>
              <a:t>2011- 30,5%</a:t>
            </a:r>
            <a:endParaRPr lang="tr-TR" sz="1200" b="1" dirty="0">
              <a:solidFill>
                <a:schemeClr val="tx1"/>
              </a:solidFill>
              <a:latin typeface="Palatino Linotype" pitchFamily="18" charset="0"/>
            </a:endParaRPr>
          </a:p>
        </p:txBody>
      </p:sp>
      <p:sp>
        <p:nvSpPr>
          <p:cNvPr id="7" name="Aşağı Ok 6"/>
          <p:cNvSpPr/>
          <p:nvPr/>
        </p:nvSpPr>
        <p:spPr>
          <a:xfrm>
            <a:off x="7452320" y="2247789"/>
            <a:ext cx="72008" cy="179981"/>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698" name="Object 37"/>
          <p:cNvGraphicFramePr>
            <a:graphicFrameLocks noChangeAspect="1"/>
          </p:cNvGraphicFramePr>
          <p:nvPr>
            <p:extLst>
              <p:ext uri="{D42A27DB-BD31-4B8C-83A1-F6EECF244321}">
                <p14:modId xmlns:p14="http://schemas.microsoft.com/office/powerpoint/2010/main" val="1222403748"/>
              </p:ext>
            </p:extLst>
          </p:nvPr>
        </p:nvGraphicFramePr>
        <p:xfrm>
          <a:off x="419100" y="2152650"/>
          <a:ext cx="8280400" cy="4229100"/>
        </p:xfrm>
        <a:graphic>
          <a:graphicData uri="http://schemas.openxmlformats.org/presentationml/2006/ole">
            <mc:AlternateContent xmlns:mc="http://schemas.openxmlformats.org/markup-compatibility/2006">
              <mc:Choice xmlns:v="urn:schemas-microsoft-com:vml" Requires="v">
                <p:oleObj spid="_x0000_s29806" name="Çizelge" r:id="rId3" imgW="8277197" imgH="4229049" progId="MSGraph.Chart.8">
                  <p:embed followColorScheme="full"/>
                </p:oleObj>
              </mc:Choice>
              <mc:Fallback>
                <p:oleObj name="Çizelge" r:id="rId3" imgW="8277197" imgH="4229049" progId="MSGraph.Chart.8">
                  <p:embed followColorScheme="full"/>
                  <p:pic>
                    <p:nvPicPr>
                      <p:cNvPr id="0" name="Object 37"/>
                      <p:cNvPicPr>
                        <a:picLocks noChangeAspect="1" noChangeArrowheads="1"/>
                      </p:cNvPicPr>
                      <p:nvPr/>
                    </p:nvPicPr>
                    <p:blipFill>
                      <a:blip r:embed="rId4"/>
                      <a:srcRect/>
                      <a:stretch>
                        <a:fillRect/>
                      </a:stretch>
                    </p:blipFill>
                    <p:spPr bwMode="auto">
                      <a:xfrm>
                        <a:off x="419100" y="2152650"/>
                        <a:ext cx="82804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sp>
        <p:nvSpPr>
          <p:cNvPr id="29700" name="Text Box 10"/>
          <p:cNvSpPr txBox="1">
            <a:spLocks noChangeArrowheads="1"/>
          </p:cNvSpPr>
          <p:nvPr/>
        </p:nvSpPr>
        <p:spPr bwMode="auto">
          <a:xfrm>
            <a:off x="887413" y="6111875"/>
            <a:ext cx="31083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r>
              <a:rPr lang="tr-TR" sz="1000"/>
              <a:t>5%’in altındaki ülkelere tabloda yer almamaktadır. </a:t>
            </a:r>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29702"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Ocak - Mart döneminde </a:t>
            </a:r>
            <a:r>
              <a:rPr lang="tr-TR" sz="1400" i="1" u="sng" dirty="0"/>
              <a:t>ilk kez</a:t>
            </a:r>
            <a:r>
              <a:rPr lang="tr-TR" sz="1400" i="1" dirty="0"/>
              <a:t> girmeyi planladığınız 5 hedef ülkeyi yazınız. </a:t>
            </a:r>
            <a:r>
              <a:rPr lang="tr-TR" sz="1200" i="1" dirty="0"/>
              <a:t>(Çok Cevap)</a:t>
            </a:r>
          </a:p>
        </p:txBody>
      </p:sp>
      <p:sp>
        <p:nvSpPr>
          <p:cNvPr id="10" name="Text Box 5"/>
          <p:cNvSpPr txBox="1">
            <a:spLocks noChangeArrowheads="1"/>
          </p:cNvSpPr>
          <p:nvPr/>
        </p:nvSpPr>
        <p:spPr bwMode="auto">
          <a:xfrm>
            <a:off x="755650" y="909638"/>
            <a:ext cx="7920806"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2012 Yılının İlk Çeyreğinde </a:t>
            </a:r>
            <a:r>
              <a:rPr lang="tr-TR" sz="2000" b="1" dirty="0">
                <a:effectLst>
                  <a:outerShdw blurRad="38100" dist="38100" dir="2700000" algn="tl">
                    <a:srgbClr val="C0C0C0"/>
                  </a:outerShdw>
                </a:effectLst>
              </a:rPr>
              <a:t>İlk Kez Girilmesi Planlanan Ülkeler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584" name="Group 144"/>
          <p:cNvGraphicFramePr>
            <a:graphicFrameLocks noGrp="1"/>
          </p:cNvGraphicFramePr>
          <p:nvPr>
            <p:extLst>
              <p:ext uri="{D42A27DB-BD31-4B8C-83A1-F6EECF244321}">
                <p14:modId xmlns:p14="http://schemas.microsoft.com/office/powerpoint/2010/main" val="1164682477"/>
              </p:ext>
            </p:extLst>
          </p:nvPr>
        </p:nvGraphicFramePr>
        <p:xfrm>
          <a:off x="1143000" y="2209800"/>
          <a:ext cx="6705600" cy="1830388"/>
        </p:xfrm>
        <a:graphic>
          <a:graphicData uri="http://schemas.openxmlformats.org/drawingml/2006/table">
            <a:tbl>
              <a:tblPr/>
              <a:tblGrid>
                <a:gridCol w="1649413"/>
                <a:gridCol w="2008187"/>
                <a:gridCol w="1447800"/>
                <a:gridCol w="1600200"/>
              </a:tblGrid>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04800">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Rusya [21,3%]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Rusya [16,3%]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Rusya [21,6%]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Rusya [24,3%]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ABD [13,1%]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ABD [11,8%]</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BAE [12,9%]</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ABD [14,7%]</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BAE  [10,8%]</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BAE  [8,5%]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Çin [12,1%]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Irak [12,7%]</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Irak [10,2%]</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Çin [8,5%]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Brezilya [12,1%]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İran [12,7%]</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Çin [9,2%]</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Brezilya  [8,5%]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Almanya [12,1%]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BAE [11,2%]</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bl>
          </a:graphicData>
        </a:graphic>
      </p:graphicFrame>
      <p:sp>
        <p:nvSpPr>
          <p:cNvPr id="6" name="TextBox 5"/>
          <p:cNvSpPr txBox="1"/>
          <p:nvPr/>
        </p:nvSpPr>
        <p:spPr>
          <a:xfrm>
            <a:off x="4419600" y="6172200"/>
            <a:ext cx="4135438"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err="1"/>
              <a:t>Baz</a:t>
            </a:r>
            <a:r>
              <a:rPr lang="tr-TR" sz="1200" b="1" baseline="-25000" dirty="0" err="1">
                <a:cs typeface="+mn-cs"/>
              </a:rPr>
              <a:t>Genel</a:t>
            </a:r>
            <a:r>
              <a:rPr lang="tr-TR" sz="1200" b="1" dirty="0"/>
              <a:t>: </a:t>
            </a:r>
            <a:r>
              <a:rPr lang="tr-TR" sz="1200" b="1" dirty="0" smtClean="0">
                <a:cs typeface="+mn-cs"/>
              </a:rPr>
              <a:t>520; </a:t>
            </a:r>
            <a:r>
              <a:rPr lang="tr-TR" sz="1200" b="1" dirty="0" err="1">
                <a:cs typeface="+mn-cs"/>
              </a:rPr>
              <a:t>Baz</a:t>
            </a:r>
            <a:r>
              <a:rPr lang="tr-TR" sz="1200" b="1" baseline="-25000" dirty="0" err="1">
                <a:cs typeface="+mn-cs"/>
              </a:rPr>
              <a:t>İlk</a:t>
            </a:r>
            <a:r>
              <a:rPr lang="tr-TR" sz="1200" b="1" baseline="-25000" dirty="0">
                <a:cs typeface="+mn-cs"/>
              </a:rPr>
              <a:t> </a:t>
            </a:r>
            <a:r>
              <a:rPr lang="tr-TR" sz="1200" b="1" baseline="-25000" dirty="0" smtClean="0">
                <a:cs typeface="+mn-cs"/>
              </a:rPr>
              <a:t>500</a:t>
            </a:r>
            <a:r>
              <a:rPr lang="tr-TR" sz="1200" b="1" dirty="0" smtClean="0">
                <a:cs typeface="+mn-cs"/>
              </a:rPr>
              <a:t>:153; </a:t>
            </a:r>
            <a:r>
              <a:rPr lang="tr-TR" sz="1200" b="1" dirty="0" err="1">
                <a:cs typeface="+mn-cs"/>
              </a:rPr>
              <a:t>Baz</a:t>
            </a:r>
            <a:r>
              <a:rPr lang="tr-TR" sz="1200" b="1" baseline="-25000" dirty="0" err="1">
                <a:cs typeface="+mn-cs"/>
              </a:rPr>
              <a:t>İkinci</a:t>
            </a:r>
            <a:r>
              <a:rPr lang="tr-TR" sz="1200" b="1" baseline="-25000" dirty="0">
                <a:cs typeface="+mn-cs"/>
              </a:rPr>
              <a:t> </a:t>
            </a:r>
            <a:r>
              <a:rPr lang="tr-TR" sz="1200" b="1" baseline="-25000" dirty="0" smtClean="0">
                <a:cs typeface="+mn-cs"/>
              </a:rPr>
              <a:t>500</a:t>
            </a:r>
            <a:r>
              <a:rPr lang="tr-TR" sz="1200" b="1" dirty="0" smtClean="0">
                <a:cs typeface="+mn-cs"/>
              </a:rPr>
              <a:t>:116; Baz</a:t>
            </a:r>
            <a:r>
              <a:rPr lang="tr-TR" sz="1200" b="1" baseline="-25000" dirty="0" smtClean="0">
                <a:cs typeface="+mn-cs"/>
              </a:rPr>
              <a:t>Diğer</a:t>
            </a:r>
            <a:r>
              <a:rPr lang="tr-TR" sz="1200" b="1" dirty="0" smtClean="0">
                <a:cs typeface="+mn-cs"/>
              </a:rPr>
              <a:t>:251</a:t>
            </a:r>
            <a:endParaRPr lang="tr-TR" sz="1200" b="1" dirty="0">
              <a:cs typeface="+mn-cs"/>
            </a:endParaRPr>
          </a:p>
        </p:txBody>
      </p:sp>
      <p:sp>
        <p:nvSpPr>
          <p:cNvPr id="5" name="Text Box 5"/>
          <p:cNvSpPr txBox="1">
            <a:spLocks noChangeArrowheads="1"/>
          </p:cNvSpPr>
          <p:nvPr/>
        </p:nvSpPr>
        <p:spPr bwMode="auto">
          <a:xfrm>
            <a:off x="755650" y="909638"/>
            <a:ext cx="8064822"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2012 Yılının İlk Çeyreğinde </a:t>
            </a:r>
            <a:r>
              <a:rPr lang="tr-TR" sz="2000" b="1" dirty="0">
                <a:effectLst>
                  <a:outerShdw blurRad="38100" dist="38100" dir="2700000" algn="tl">
                    <a:srgbClr val="C0C0C0"/>
                  </a:outerShdw>
                </a:effectLst>
              </a:rPr>
              <a:t>İlk Kez Girilmesi Planlanan İlk 5 Ülke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32771" name="Object 38"/>
          <p:cNvGraphicFramePr>
            <a:graphicFrameLocks noChangeAspect="1"/>
          </p:cNvGraphicFramePr>
          <p:nvPr>
            <p:extLst>
              <p:ext uri="{D42A27DB-BD31-4B8C-83A1-F6EECF244321}">
                <p14:modId xmlns:p14="http://schemas.microsoft.com/office/powerpoint/2010/main" val="2693885812"/>
              </p:ext>
            </p:extLst>
          </p:nvPr>
        </p:nvGraphicFramePr>
        <p:xfrm>
          <a:off x="1066800" y="2151063"/>
          <a:ext cx="6981825" cy="3406775"/>
        </p:xfrm>
        <a:graphic>
          <a:graphicData uri="http://schemas.openxmlformats.org/presentationml/2006/ole">
            <mc:AlternateContent xmlns:mc="http://schemas.openxmlformats.org/markup-compatibility/2006">
              <mc:Choice xmlns:v="urn:schemas-microsoft-com:vml" Requires="v">
                <p:oleObj spid="_x0000_s32878" name="Çizelge" r:id="rId3" imgW="6981751" imgH="3410071" progId="MSGraph.Chart.8">
                  <p:embed followColorScheme="full"/>
                </p:oleObj>
              </mc:Choice>
              <mc:Fallback>
                <p:oleObj name="Çizelge" r:id="rId3" imgW="6981751" imgH="3410071" progId="MSGraph.Chart.8">
                  <p:embed followColorScheme="full"/>
                  <p:pic>
                    <p:nvPicPr>
                      <p:cNvPr id="0" name="Object 38"/>
                      <p:cNvPicPr>
                        <a:picLocks noChangeAspect="1" noChangeArrowheads="1"/>
                      </p:cNvPicPr>
                      <p:nvPr/>
                    </p:nvPicPr>
                    <p:blipFill>
                      <a:blip r:embed="rId4"/>
                      <a:srcRect/>
                      <a:stretch>
                        <a:fillRect/>
                      </a:stretch>
                    </p:blipFill>
                    <p:spPr bwMode="auto">
                      <a:xfrm>
                        <a:off x="1066800" y="2151063"/>
                        <a:ext cx="6981825"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772" name="Text Box 29"/>
          <p:cNvSpPr txBox="1">
            <a:spLocks noChangeArrowheads="1"/>
          </p:cNvSpPr>
          <p:nvPr/>
        </p:nvSpPr>
        <p:spPr bwMode="auto">
          <a:xfrm>
            <a:off x="885825" y="57150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Ekim - Aralık 2011 döneminde </a:t>
            </a:r>
            <a:r>
              <a:rPr lang="tr-TR" sz="1000" dirty="0"/>
              <a:t>ihracatta; </a:t>
            </a:r>
            <a:r>
              <a:rPr lang="tr-TR" sz="1000" b="1" i="1" u="sng" dirty="0"/>
              <a:t>mevcut pazarlarda yeni müşterilerden sipariş aldığını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p:txBody>
      </p:sp>
      <p:sp>
        <p:nvSpPr>
          <p:cNvPr id="11"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13" name="Text Box 5"/>
          <p:cNvSpPr txBox="1">
            <a:spLocks noChangeArrowheads="1"/>
          </p:cNvSpPr>
          <p:nvPr/>
        </p:nvSpPr>
        <p:spPr bwMode="auto">
          <a:xfrm>
            <a:off x="755650" y="909638"/>
            <a:ext cx="8280846"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İhracatta Mevcut Pazar Değerlendirmesi</a:t>
            </a:r>
            <a:endParaRPr lang="en-US" sz="2000" b="1" dirty="0">
              <a:effectLst>
                <a:outerShdw blurRad="38100" dist="38100" dir="2700000" algn="tl">
                  <a:srgbClr val="C0C0C0"/>
                </a:outerShdw>
              </a:effectLst>
            </a:endParaRPr>
          </a:p>
        </p:txBody>
      </p:sp>
      <p:sp>
        <p:nvSpPr>
          <p:cNvPr id="32775"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Ekim - Aralık döneminde </a:t>
            </a:r>
            <a:r>
              <a:rPr lang="tr-TR" sz="1400" i="1" dirty="0"/>
              <a:t>ihracatta; mevcut pazarlarda yeni müşterilerden sipariş alabildiniz mi?</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7394" name="Text Box 2050"/>
          <p:cNvSpPr txBox="1">
            <a:spLocks noChangeArrowheads="1"/>
          </p:cNvSpPr>
          <p:nvPr/>
        </p:nvSpPr>
        <p:spPr bwMode="auto">
          <a:xfrm>
            <a:off x="684213" y="2860675"/>
            <a:ext cx="5603875" cy="1098550"/>
          </a:xfrm>
          <a:prstGeom prst="rect">
            <a:avLst/>
          </a:prstGeom>
          <a:noFill/>
          <a:ln>
            <a:noFill/>
          </a:ln>
          <a:effectLst/>
          <a:extLst/>
        </p:spPr>
        <p:txBody>
          <a:bodyPr wrap="none">
            <a:spAutoFit/>
          </a:bodyPr>
          <a:lstStyle/>
          <a:p>
            <a:pPr>
              <a:defRPr/>
            </a:pPr>
            <a:r>
              <a:rPr lang="tr-TR" sz="6600" b="1">
                <a:solidFill>
                  <a:schemeClr val="accent2"/>
                </a:solidFill>
                <a:effectLst>
                  <a:outerShdw blurRad="38100" dist="38100" dir="2700000" algn="tl">
                    <a:srgbClr val="C0C0C0"/>
                  </a:outerShdw>
                </a:effectLst>
                <a:cs typeface="+mn-cs"/>
              </a:rPr>
              <a:t>Genel</a:t>
            </a:r>
            <a:r>
              <a:rPr lang="tr-TR" sz="6600" b="1">
                <a:solidFill>
                  <a:srgbClr val="5F5F5F"/>
                </a:solidFill>
                <a:effectLst>
                  <a:outerShdw blurRad="38100" dist="38100" dir="2700000" algn="tl">
                    <a:srgbClr val="C0C0C0"/>
                  </a:outerShdw>
                </a:effectLst>
                <a:cs typeface="+mn-cs"/>
              </a:rPr>
              <a:t> Bilgiler</a:t>
            </a:r>
            <a:endParaRPr lang="en-US" sz="6600" b="1">
              <a:solidFill>
                <a:schemeClr val="accent2"/>
              </a:solidFill>
              <a:effectLst>
                <a:outerShdw blurRad="38100" dist="38100" dir="2700000" algn="tl">
                  <a:srgbClr val="C0C0C0"/>
                </a:outerShdw>
              </a:effectLst>
              <a:cs typeface="+mn-cs"/>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33795" name="Object 38"/>
          <p:cNvGraphicFramePr>
            <a:graphicFrameLocks noChangeAspect="1"/>
          </p:cNvGraphicFramePr>
          <p:nvPr>
            <p:extLst>
              <p:ext uri="{D42A27DB-BD31-4B8C-83A1-F6EECF244321}">
                <p14:modId xmlns:p14="http://schemas.microsoft.com/office/powerpoint/2010/main" val="2333598171"/>
              </p:ext>
            </p:extLst>
          </p:nvPr>
        </p:nvGraphicFramePr>
        <p:xfrm>
          <a:off x="1066800" y="2151063"/>
          <a:ext cx="6981825" cy="3406775"/>
        </p:xfrm>
        <a:graphic>
          <a:graphicData uri="http://schemas.openxmlformats.org/presentationml/2006/ole">
            <mc:AlternateContent xmlns:mc="http://schemas.openxmlformats.org/markup-compatibility/2006">
              <mc:Choice xmlns:v="urn:schemas-microsoft-com:vml" Requires="v">
                <p:oleObj spid="_x0000_s33902" name="Çizelge" r:id="rId3" imgW="6981751" imgH="3410071" progId="MSGraph.Chart.8">
                  <p:embed followColorScheme="full"/>
                </p:oleObj>
              </mc:Choice>
              <mc:Fallback>
                <p:oleObj name="Çizelge" r:id="rId3" imgW="6981751" imgH="3410071" progId="MSGraph.Chart.8">
                  <p:embed followColorScheme="full"/>
                  <p:pic>
                    <p:nvPicPr>
                      <p:cNvPr id="0" name="Object 38"/>
                      <p:cNvPicPr>
                        <a:picLocks noChangeAspect="1" noChangeArrowheads="1"/>
                      </p:cNvPicPr>
                      <p:nvPr/>
                    </p:nvPicPr>
                    <p:blipFill>
                      <a:blip r:embed="rId4"/>
                      <a:srcRect/>
                      <a:stretch>
                        <a:fillRect/>
                      </a:stretch>
                    </p:blipFill>
                    <p:spPr bwMode="auto">
                      <a:xfrm>
                        <a:off x="1066800" y="2151063"/>
                        <a:ext cx="6981825"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796" name="Text Box 29"/>
          <p:cNvSpPr txBox="1">
            <a:spLocks noChangeArrowheads="1"/>
          </p:cNvSpPr>
          <p:nvPr/>
        </p:nvSpPr>
        <p:spPr bwMode="auto">
          <a:xfrm>
            <a:off x="885825" y="57150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Ekim - Aralık 2011 döneminde </a:t>
            </a:r>
            <a:r>
              <a:rPr lang="tr-TR" sz="1000" dirty="0"/>
              <a:t>ihracatta; </a:t>
            </a:r>
            <a:r>
              <a:rPr lang="tr-TR" sz="1000" b="1" i="1" u="sng" dirty="0"/>
              <a:t>müşteri kaybettiği pazar olduğunu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p:txBody>
      </p:sp>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33798"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Ekim - Aralık döneminde </a:t>
            </a:r>
            <a:r>
              <a:rPr lang="tr-TR" sz="1400" i="1" dirty="0"/>
              <a:t>ihracatta; müşteri kaybettiğiniz pazar oldu mu?</a:t>
            </a:r>
          </a:p>
        </p:txBody>
      </p:sp>
      <p:sp>
        <p:nvSpPr>
          <p:cNvPr id="11" name="Text Box 5"/>
          <p:cNvSpPr txBox="1">
            <a:spLocks noChangeArrowheads="1"/>
          </p:cNvSpPr>
          <p:nvPr/>
        </p:nvSpPr>
        <p:spPr bwMode="auto">
          <a:xfrm>
            <a:off x="755650" y="909638"/>
            <a:ext cx="8280846"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İhracatta Mevcut Pazar Değerlendirmesi</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34819" name="Object 38"/>
          <p:cNvGraphicFramePr>
            <a:graphicFrameLocks noChangeAspect="1"/>
          </p:cNvGraphicFramePr>
          <p:nvPr>
            <p:extLst>
              <p:ext uri="{D42A27DB-BD31-4B8C-83A1-F6EECF244321}">
                <p14:modId xmlns:p14="http://schemas.microsoft.com/office/powerpoint/2010/main" val="1076075574"/>
              </p:ext>
            </p:extLst>
          </p:nvPr>
        </p:nvGraphicFramePr>
        <p:xfrm>
          <a:off x="1066800" y="2151063"/>
          <a:ext cx="6981825" cy="3406775"/>
        </p:xfrm>
        <a:graphic>
          <a:graphicData uri="http://schemas.openxmlformats.org/presentationml/2006/ole">
            <mc:AlternateContent xmlns:mc="http://schemas.openxmlformats.org/markup-compatibility/2006">
              <mc:Choice xmlns:v="urn:schemas-microsoft-com:vml" Requires="v">
                <p:oleObj spid="_x0000_s34926" name="Çizelge" r:id="rId3" imgW="6981751" imgH="3410071" progId="MSGraph.Chart.8">
                  <p:embed followColorScheme="full"/>
                </p:oleObj>
              </mc:Choice>
              <mc:Fallback>
                <p:oleObj name="Çizelge" r:id="rId3" imgW="6981751" imgH="3410071" progId="MSGraph.Chart.8">
                  <p:embed followColorScheme="full"/>
                  <p:pic>
                    <p:nvPicPr>
                      <p:cNvPr id="0" name="Object 38"/>
                      <p:cNvPicPr>
                        <a:picLocks noChangeAspect="1" noChangeArrowheads="1"/>
                      </p:cNvPicPr>
                      <p:nvPr/>
                    </p:nvPicPr>
                    <p:blipFill>
                      <a:blip r:embed="rId4"/>
                      <a:srcRect/>
                      <a:stretch>
                        <a:fillRect/>
                      </a:stretch>
                    </p:blipFill>
                    <p:spPr bwMode="auto">
                      <a:xfrm>
                        <a:off x="1066800" y="2151063"/>
                        <a:ext cx="6981825"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20" name="Text Box 29"/>
          <p:cNvSpPr txBox="1">
            <a:spLocks noChangeArrowheads="1"/>
          </p:cNvSpPr>
          <p:nvPr/>
        </p:nvSpPr>
        <p:spPr bwMode="auto">
          <a:xfrm>
            <a:off x="885825" y="57150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Ekim – Aralık 2011 döneminde </a:t>
            </a:r>
            <a:r>
              <a:rPr lang="tr-TR" sz="1000" dirty="0"/>
              <a:t>ihracatta; </a:t>
            </a:r>
            <a:r>
              <a:rPr lang="tr-TR" sz="1000" b="1" i="1" u="sng" dirty="0"/>
              <a:t>tamamen kaybettiği pazar olduğunu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p:txBody>
      </p:sp>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34822"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Ekim - Aralık döneminde </a:t>
            </a:r>
            <a:r>
              <a:rPr lang="tr-TR" sz="1400" i="1" dirty="0"/>
              <a:t>ihracatta; tamamen kaybettiğiniz pazar oldu mu?</a:t>
            </a:r>
          </a:p>
        </p:txBody>
      </p:sp>
      <p:sp>
        <p:nvSpPr>
          <p:cNvPr id="11" name="Text Box 5"/>
          <p:cNvSpPr txBox="1">
            <a:spLocks noChangeArrowheads="1"/>
          </p:cNvSpPr>
          <p:nvPr/>
        </p:nvSpPr>
        <p:spPr bwMode="auto">
          <a:xfrm>
            <a:off x="755650" y="909638"/>
            <a:ext cx="8352854"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İhracatta Mevcut Pazar Değerlendirmesi</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5"/>
          <p:cNvSpPr>
            <a:spLocks noChangeArrowheads="1"/>
          </p:cNvSpPr>
          <p:nvPr/>
        </p:nvSpPr>
        <p:spPr bwMode="auto">
          <a:xfrm>
            <a:off x="0" y="1484313"/>
            <a:ext cx="4572000" cy="4968875"/>
          </a:xfrm>
          <a:prstGeom prst="roundRect">
            <a:avLst>
              <a:gd name="adj" fmla="val 16667"/>
            </a:avLst>
          </a:prstGeom>
          <a:solidFill>
            <a:schemeClr val="bg1"/>
          </a:solidFill>
          <a:ln w="9525" algn="ctr">
            <a:solidFill>
              <a:schemeClr val="bg2"/>
            </a:solidFill>
            <a:round/>
            <a:headEnd/>
            <a:tailEnd/>
          </a:ln>
        </p:spPr>
        <p:txBody>
          <a:bodyPr wrap="none" anchor="ctr"/>
          <a:lstStyle/>
          <a:p>
            <a:endParaRPr lang="tr-TR"/>
          </a:p>
        </p:txBody>
      </p:sp>
      <p:sp>
        <p:nvSpPr>
          <p:cNvPr id="35843" name="Text Box 29"/>
          <p:cNvSpPr txBox="1">
            <a:spLocks noChangeArrowheads="1"/>
          </p:cNvSpPr>
          <p:nvPr/>
        </p:nvSpPr>
        <p:spPr bwMode="auto">
          <a:xfrm>
            <a:off x="914400" y="1773238"/>
            <a:ext cx="2743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ctr" eaLnBrk="1" hangingPunct="1"/>
            <a:r>
              <a:rPr lang="tr-TR" sz="1200" b="1"/>
              <a:t>Mevcut Pazarlarda Yeni Müşterilerden Sipariş Alma Oranlarındaki Değişim </a:t>
            </a:r>
          </a:p>
        </p:txBody>
      </p:sp>
      <p:sp>
        <p:nvSpPr>
          <p:cNvPr id="35844" name="AutoShape 5"/>
          <p:cNvSpPr>
            <a:spLocks noChangeArrowheads="1"/>
          </p:cNvSpPr>
          <p:nvPr/>
        </p:nvSpPr>
        <p:spPr bwMode="auto">
          <a:xfrm>
            <a:off x="4572000" y="1484313"/>
            <a:ext cx="4572000" cy="4968875"/>
          </a:xfrm>
          <a:prstGeom prst="roundRect">
            <a:avLst>
              <a:gd name="adj" fmla="val 16667"/>
            </a:avLst>
          </a:prstGeom>
          <a:solidFill>
            <a:schemeClr val="bg1"/>
          </a:solidFill>
          <a:ln w="9525" algn="ctr">
            <a:solidFill>
              <a:schemeClr val="bg2"/>
            </a:solidFill>
            <a:round/>
            <a:headEnd/>
            <a:tailEnd/>
          </a:ln>
        </p:spPr>
        <p:txBody>
          <a:bodyPr wrap="none" anchor="ctr"/>
          <a:lstStyle/>
          <a:p>
            <a:endParaRPr lang="tr-TR"/>
          </a:p>
        </p:txBody>
      </p:sp>
      <p:sp>
        <p:nvSpPr>
          <p:cNvPr id="35845" name="Text Box 29"/>
          <p:cNvSpPr txBox="1">
            <a:spLocks noChangeArrowheads="1"/>
          </p:cNvSpPr>
          <p:nvPr/>
        </p:nvSpPr>
        <p:spPr bwMode="auto">
          <a:xfrm>
            <a:off x="5429250" y="1773238"/>
            <a:ext cx="2743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ctr" eaLnBrk="1" hangingPunct="1"/>
            <a:r>
              <a:rPr lang="tr-TR" sz="1200" b="1"/>
              <a:t>Mevcut Kaybedilen Pazar Oranlarındaki Değişim </a:t>
            </a:r>
          </a:p>
        </p:txBody>
      </p:sp>
      <p:graphicFrame>
        <p:nvGraphicFramePr>
          <p:cNvPr id="35846" name="Object 67"/>
          <p:cNvGraphicFramePr>
            <a:graphicFrameLocks noChangeAspect="1"/>
          </p:cNvGraphicFramePr>
          <p:nvPr>
            <p:extLst>
              <p:ext uri="{D42A27DB-BD31-4B8C-83A1-F6EECF244321}">
                <p14:modId xmlns:p14="http://schemas.microsoft.com/office/powerpoint/2010/main" val="1936978577"/>
              </p:ext>
            </p:extLst>
          </p:nvPr>
        </p:nvGraphicFramePr>
        <p:xfrm>
          <a:off x="34925" y="2455863"/>
          <a:ext cx="4392613" cy="4068762"/>
        </p:xfrm>
        <a:graphic>
          <a:graphicData uri="http://schemas.openxmlformats.org/presentationml/2006/ole">
            <mc:AlternateContent xmlns:mc="http://schemas.openxmlformats.org/markup-compatibility/2006">
              <mc:Choice xmlns:v="urn:schemas-microsoft-com:vml" Requires="v">
                <p:oleObj spid="_x0000_s36051" name="Çizelge" r:id="rId3" imgW="4391128" imgH="4057642" progId="MSGraph.Chart.8">
                  <p:embed followColorScheme="full"/>
                </p:oleObj>
              </mc:Choice>
              <mc:Fallback>
                <p:oleObj name="Çizelge" r:id="rId3" imgW="4391128" imgH="4057642" progId="MSGraph.Chart.8">
                  <p:embed followColorScheme="full"/>
                  <p:pic>
                    <p:nvPicPr>
                      <p:cNvPr id="0" name="Object 67"/>
                      <p:cNvPicPr>
                        <a:picLocks noChangeAspect="1" noChangeArrowheads="1"/>
                      </p:cNvPicPr>
                      <p:nvPr/>
                    </p:nvPicPr>
                    <p:blipFill>
                      <a:blip r:embed="rId4"/>
                      <a:srcRect/>
                      <a:stretch>
                        <a:fillRect/>
                      </a:stretch>
                    </p:blipFill>
                    <p:spPr bwMode="auto">
                      <a:xfrm>
                        <a:off x="34925" y="2455863"/>
                        <a:ext cx="4392613" cy="406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5847" name="Object 68"/>
          <p:cNvGraphicFramePr>
            <a:graphicFrameLocks noChangeAspect="1"/>
          </p:cNvGraphicFramePr>
          <p:nvPr>
            <p:extLst>
              <p:ext uri="{D42A27DB-BD31-4B8C-83A1-F6EECF244321}">
                <p14:modId xmlns:p14="http://schemas.microsoft.com/office/powerpoint/2010/main" val="3425269353"/>
              </p:ext>
            </p:extLst>
          </p:nvPr>
        </p:nvGraphicFramePr>
        <p:xfrm>
          <a:off x="4643438" y="2455863"/>
          <a:ext cx="4392612" cy="4068762"/>
        </p:xfrm>
        <a:graphic>
          <a:graphicData uri="http://schemas.openxmlformats.org/presentationml/2006/ole">
            <mc:AlternateContent xmlns:mc="http://schemas.openxmlformats.org/markup-compatibility/2006">
              <mc:Choice xmlns:v="urn:schemas-microsoft-com:vml" Requires="v">
                <p:oleObj spid="_x0000_s36052" name="Çizelge" r:id="rId5" imgW="4391128" imgH="4057642" progId="MSGraph.Chart.8">
                  <p:embed followColorScheme="full"/>
                </p:oleObj>
              </mc:Choice>
              <mc:Fallback>
                <p:oleObj name="Çizelge" r:id="rId5" imgW="4391128" imgH="4057642" progId="MSGraph.Chart.8">
                  <p:embed followColorScheme="full"/>
                  <p:pic>
                    <p:nvPicPr>
                      <p:cNvPr id="0" name="Object 68"/>
                      <p:cNvPicPr>
                        <a:picLocks noChangeAspect="1" noChangeArrowheads="1"/>
                      </p:cNvPicPr>
                      <p:nvPr/>
                    </p:nvPicPr>
                    <p:blipFill>
                      <a:blip r:embed="rId6"/>
                      <a:srcRect/>
                      <a:stretch>
                        <a:fillRect/>
                      </a:stretch>
                    </p:blipFill>
                    <p:spPr bwMode="auto">
                      <a:xfrm>
                        <a:off x="4643438" y="2455863"/>
                        <a:ext cx="4392612" cy="406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a:effectLst>
                  <a:outerShdw blurRad="38100" dist="38100" dir="2700000" algn="tl">
                    <a:srgbClr val="C0C0C0"/>
                  </a:outerShdw>
                </a:effectLst>
              </a:rPr>
              <a:t>İhracatta Mevcut Pazar Potansiyelindeki Değişim</a:t>
            </a:r>
            <a:endParaRPr lang="en-US" sz="2000" b="1" dirty="0">
              <a:effectLst>
                <a:outerShdw blurRad="38100" dist="38100" dir="2700000" algn="tl">
                  <a:srgbClr val="C0C0C0"/>
                </a:outerShdw>
              </a:effectLs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sp>
        <p:nvSpPr>
          <p:cNvPr id="36867" name="Text Box 29"/>
          <p:cNvSpPr txBox="1">
            <a:spLocks noChangeArrowheads="1"/>
          </p:cNvSpPr>
          <p:nvPr/>
        </p:nvSpPr>
        <p:spPr bwMode="auto">
          <a:xfrm>
            <a:off x="914400" y="5715000"/>
            <a:ext cx="6981825"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Ekim - Aralık 2011 döneminde </a:t>
            </a:r>
            <a:r>
              <a:rPr lang="tr-TR" sz="1000" dirty="0"/>
              <a:t>elde edilen cironun ihracat ve iç piyasadan elde edilme oranı firmaların ihracat büyüklükleri </a:t>
            </a:r>
            <a:r>
              <a:rPr lang="tr-TR" sz="1000" dirty="0" err="1"/>
              <a:t>kırılımında</a:t>
            </a:r>
            <a:r>
              <a:rPr lang="tr-TR" sz="1000" dirty="0"/>
              <a:t> sunulmaktadır. </a:t>
            </a:r>
          </a:p>
          <a:p>
            <a:pPr algn="just" eaLnBrk="1" hangingPunct="1"/>
            <a:endParaRPr lang="tr-TR" sz="1000" dirty="0"/>
          </a:p>
        </p:txBody>
      </p:sp>
      <p:graphicFrame>
        <p:nvGraphicFramePr>
          <p:cNvPr id="36868" name="Object 37"/>
          <p:cNvGraphicFramePr>
            <a:graphicFrameLocks noChangeAspect="1"/>
          </p:cNvGraphicFramePr>
          <p:nvPr>
            <p:extLst>
              <p:ext uri="{D42A27DB-BD31-4B8C-83A1-F6EECF244321}">
                <p14:modId xmlns:p14="http://schemas.microsoft.com/office/powerpoint/2010/main" val="27663144"/>
              </p:ext>
            </p:extLst>
          </p:nvPr>
        </p:nvGraphicFramePr>
        <p:xfrm>
          <a:off x="501650" y="2178050"/>
          <a:ext cx="7742238" cy="3554413"/>
        </p:xfrm>
        <a:graphic>
          <a:graphicData uri="http://schemas.openxmlformats.org/presentationml/2006/ole">
            <mc:AlternateContent xmlns:mc="http://schemas.openxmlformats.org/markup-compatibility/2006">
              <mc:Choice xmlns:v="urn:schemas-microsoft-com:vml" Requires="v">
                <p:oleObj spid="_x0000_s36974" name="Çizelge" r:id="rId3" imgW="8124950" imgH="3990968" progId="MSGraph.Chart.8">
                  <p:embed followColorScheme="full"/>
                </p:oleObj>
              </mc:Choice>
              <mc:Fallback>
                <p:oleObj name="Çizelge" r:id="rId3" imgW="8124950" imgH="3990968" progId="MSGraph.Chart.8">
                  <p:embed followColorScheme="full"/>
                  <p:pic>
                    <p:nvPicPr>
                      <p:cNvPr id="0" name="Object 37"/>
                      <p:cNvPicPr>
                        <a:picLocks noChangeAspect="1" noChangeArrowheads="1"/>
                      </p:cNvPicPr>
                      <p:nvPr/>
                    </p:nvPicPr>
                    <p:blipFill>
                      <a:blip r:embed="rId4"/>
                      <a:srcRect/>
                      <a:stretch>
                        <a:fillRect/>
                      </a:stretch>
                    </p:blipFill>
                    <p:spPr bwMode="auto">
                      <a:xfrm>
                        <a:off x="501650" y="2178050"/>
                        <a:ext cx="7742238" cy="355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36870"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Ekim - Aralık 2011 cirosunun </a:t>
            </a:r>
            <a:r>
              <a:rPr lang="tr-TR" sz="1400" i="1" dirty="0"/>
              <a:t>ne kadarı ihracat ne kadarı ise iç piyasa satışlarından elde edilmiştir?</a:t>
            </a:r>
          </a:p>
        </p:txBody>
      </p:sp>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Cironun Pazara Göre Dağılımı</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890" name="Object 7"/>
          <p:cNvGraphicFramePr>
            <a:graphicFrameLocks noChangeAspect="1"/>
          </p:cNvGraphicFramePr>
          <p:nvPr>
            <p:extLst>
              <p:ext uri="{D42A27DB-BD31-4B8C-83A1-F6EECF244321}">
                <p14:modId xmlns:p14="http://schemas.microsoft.com/office/powerpoint/2010/main" val="1177064023"/>
              </p:ext>
            </p:extLst>
          </p:nvPr>
        </p:nvGraphicFramePr>
        <p:xfrm>
          <a:off x="177800" y="1881188"/>
          <a:ext cx="8678863" cy="3779837"/>
        </p:xfrm>
        <a:graphic>
          <a:graphicData uri="http://schemas.openxmlformats.org/presentationml/2006/ole">
            <mc:AlternateContent xmlns:mc="http://schemas.openxmlformats.org/markup-compatibility/2006">
              <mc:Choice xmlns:v="urn:schemas-microsoft-com:vml" Requires="v">
                <p:oleObj spid="_x0000_s37997" name="Çizelge" r:id="rId3" imgW="9182039" imgH="4000416" progId="MSGraph.Chart.8">
                  <p:embed followColorScheme="full"/>
                </p:oleObj>
              </mc:Choice>
              <mc:Fallback>
                <p:oleObj name="Çizelge" r:id="rId3" imgW="9182039" imgH="4000416" progId="MSGraph.Chart.8">
                  <p:embed followColorScheme="full"/>
                  <p:pic>
                    <p:nvPicPr>
                      <p:cNvPr id="0" name="Object 7"/>
                      <p:cNvPicPr>
                        <a:picLocks noChangeAspect="1" noChangeArrowheads="1"/>
                      </p:cNvPicPr>
                      <p:nvPr/>
                    </p:nvPicPr>
                    <p:blipFill>
                      <a:blip r:embed="rId4"/>
                      <a:srcRect/>
                      <a:stretch>
                        <a:fillRect/>
                      </a:stretch>
                    </p:blipFill>
                    <p:spPr bwMode="auto">
                      <a:xfrm>
                        <a:off x="177800" y="1881188"/>
                        <a:ext cx="8678863" cy="377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7891" name="Text Box 29"/>
          <p:cNvSpPr txBox="1">
            <a:spLocks noChangeArrowheads="1"/>
          </p:cNvSpPr>
          <p:nvPr/>
        </p:nvSpPr>
        <p:spPr bwMode="auto">
          <a:xfrm>
            <a:off x="755650" y="5715000"/>
            <a:ext cx="69818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Ekim - Aralık 2011 dönemindeki cironun </a:t>
            </a:r>
            <a:r>
              <a:rPr lang="tr-TR" sz="1000" dirty="0"/>
              <a:t>ihracat ve iç piyasadan elde edilme oranı </a:t>
            </a:r>
            <a:r>
              <a:rPr lang="tr-TR" sz="1000" dirty="0" err="1"/>
              <a:t>sektörel</a:t>
            </a:r>
            <a:r>
              <a:rPr lang="tr-TR" sz="1000" dirty="0"/>
              <a:t> </a:t>
            </a:r>
            <a:r>
              <a:rPr lang="tr-TR" sz="1000" dirty="0" err="1"/>
              <a:t>kırılımda</a:t>
            </a:r>
            <a:r>
              <a:rPr lang="tr-TR" sz="1000" dirty="0"/>
              <a:t> sunulmaktadır. Ciroda iç piyasa satışları oranının en yüksek olduğu sektörler olarak </a:t>
            </a:r>
            <a:r>
              <a:rPr lang="tr-TR" sz="1000" dirty="0" smtClean="0"/>
              <a:t>kimyevi maddeler ile  ağaç </a:t>
            </a:r>
            <a:r>
              <a:rPr lang="tr-TR" sz="1000" dirty="0"/>
              <a:t>orman </a:t>
            </a:r>
            <a:r>
              <a:rPr lang="tr-TR" sz="1000" dirty="0" smtClean="0"/>
              <a:t>ürünleri</a:t>
            </a:r>
            <a:r>
              <a:rPr lang="tr-TR" sz="1000" dirty="0"/>
              <a:t> </a:t>
            </a:r>
            <a:r>
              <a:rPr lang="tr-TR" sz="1000" dirty="0" smtClean="0"/>
              <a:t>sektörleri </a:t>
            </a:r>
            <a:r>
              <a:rPr lang="tr-TR" sz="1000" dirty="0"/>
              <a:t>ön plana çıkmaktadır.</a:t>
            </a:r>
          </a:p>
          <a:p>
            <a:pPr algn="just" eaLnBrk="1" hangingPunct="1"/>
            <a:endParaRPr lang="tr-TR" sz="1000" dirty="0"/>
          </a:p>
        </p:txBody>
      </p:sp>
      <p:sp>
        <p:nvSpPr>
          <p:cNvPr id="7"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sp>
        <p:nvSpPr>
          <p:cNvPr id="6"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Cironun Pazara Göre Dağılımı</a:t>
            </a:r>
            <a:endParaRPr lang="en-US" sz="2000" b="1" dirty="0">
              <a:effectLst>
                <a:outerShdw blurRad="38100" dist="38100" dir="2700000" algn="tl">
                  <a:srgbClr val="C0C0C0"/>
                </a:outerShdw>
              </a:effectLs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38915" name="Object 69"/>
          <p:cNvGraphicFramePr>
            <a:graphicFrameLocks noChangeAspect="1"/>
          </p:cNvGraphicFramePr>
          <p:nvPr>
            <p:extLst>
              <p:ext uri="{D42A27DB-BD31-4B8C-83A1-F6EECF244321}">
                <p14:modId xmlns:p14="http://schemas.microsoft.com/office/powerpoint/2010/main" val="2145046944"/>
              </p:ext>
            </p:extLst>
          </p:nvPr>
        </p:nvGraphicFramePr>
        <p:xfrm>
          <a:off x="827088" y="2901950"/>
          <a:ext cx="6981825" cy="3406775"/>
        </p:xfrm>
        <a:graphic>
          <a:graphicData uri="http://schemas.openxmlformats.org/presentationml/2006/ole">
            <mc:AlternateContent xmlns:mc="http://schemas.openxmlformats.org/markup-compatibility/2006">
              <mc:Choice xmlns:v="urn:schemas-microsoft-com:vml" Requires="v">
                <p:oleObj spid="_x0000_s39125" name="Çizelge" r:id="rId3" imgW="6981751" imgH="3410071" progId="MSGraph.Chart.8">
                  <p:embed followColorScheme="full"/>
                </p:oleObj>
              </mc:Choice>
              <mc:Fallback>
                <p:oleObj name="Çizelge" r:id="rId3" imgW="6981751" imgH="3410071" progId="MSGraph.Chart.8">
                  <p:embed followColorScheme="full"/>
                  <p:pic>
                    <p:nvPicPr>
                      <p:cNvPr id="0" name="Object 69"/>
                      <p:cNvPicPr>
                        <a:picLocks noChangeAspect="1" noChangeArrowheads="1"/>
                      </p:cNvPicPr>
                      <p:nvPr/>
                    </p:nvPicPr>
                    <p:blipFill>
                      <a:blip r:embed="rId4"/>
                      <a:srcRect/>
                      <a:stretch>
                        <a:fillRect/>
                      </a:stretch>
                    </p:blipFill>
                    <p:spPr bwMode="auto">
                      <a:xfrm>
                        <a:off x="827088" y="2901950"/>
                        <a:ext cx="6981825"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8916" name="Text Box 29"/>
          <p:cNvSpPr txBox="1">
            <a:spLocks noChangeArrowheads="1"/>
          </p:cNvSpPr>
          <p:nvPr/>
        </p:nvSpPr>
        <p:spPr bwMode="auto">
          <a:xfrm>
            <a:off x="914400" y="6119813"/>
            <a:ext cx="67532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Ekim - Aralık 2011 döneminde </a:t>
            </a:r>
            <a:r>
              <a:rPr lang="tr-TR" sz="1000" b="1" i="1" u="sng" dirty="0"/>
              <a:t>dış finansman talebi olduğunu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p:txBody>
      </p:sp>
      <p:graphicFrame>
        <p:nvGraphicFramePr>
          <p:cNvPr id="38917" name="Object 70"/>
          <p:cNvGraphicFramePr>
            <a:graphicFrameLocks noChangeAspect="1"/>
          </p:cNvGraphicFramePr>
          <p:nvPr>
            <p:extLst>
              <p:ext uri="{D42A27DB-BD31-4B8C-83A1-F6EECF244321}">
                <p14:modId xmlns:p14="http://schemas.microsoft.com/office/powerpoint/2010/main" val="524120844"/>
              </p:ext>
            </p:extLst>
          </p:nvPr>
        </p:nvGraphicFramePr>
        <p:xfrm>
          <a:off x="4139952" y="1844675"/>
          <a:ext cx="4618037" cy="2520950"/>
        </p:xfrm>
        <a:graphic>
          <a:graphicData uri="http://schemas.openxmlformats.org/presentationml/2006/ole">
            <mc:AlternateContent xmlns:mc="http://schemas.openxmlformats.org/markup-compatibility/2006">
              <mc:Choice xmlns:v="urn:schemas-microsoft-com:vml" Requires="v">
                <p:oleObj spid="_x0000_s39126" name="Çizelge" r:id="rId5" imgW="4648112" imgH="2543044" progId="MSGraph.Chart.8">
                  <p:embed followColorScheme="full"/>
                </p:oleObj>
              </mc:Choice>
              <mc:Fallback>
                <p:oleObj name="Çizelge" r:id="rId5" imgW="4648112" imgH="2543044" progId="MSGraph.Chart.8">
                  <p:embed followColorScheme="full"/>
                  <p:pic>
                    <p:nvPicPr>
                      <p:cNvPr id="0" name="Object 70"/>
                      <p:cNvPicPr>
                        <a:picLocks noChangeAspect="1" noChangeArrowheads="1"/>
                      </p:cNvPicPr>
                      <p:nvPr/>
                    </p:nvPicPr>
                    <p:blipFill>
                      <a:blip r:embed="rId6"/>
                      <a:srcRect/>
                      <a:stretch>
                        <a:fillRect/>
                      </a:stretch>
                    </p:blipFill>
                    <p:spPr bwMode="auto">
                      <a:xfrm>
                        <a:off x="4139952" y="1844675"/>
                        <a:ext cx="4618037" cy="2520950"/>
                      </a:xfrm>
                      <a:prstGeom prst="rect">
                        <a:avLst/>
                      </a:prstGeom>
                      <a:noFill/>
                      <a:ln w="9525">
                        <a:noFill/>
                        <a:miter lim="800000"/>
                        <a:headEnd/>
                        <a:tailEnd/>
                      </a:ln>
                      <a:extLst/>
                    </p:spPr>
                  </p:pic>
                </p:oleObj>
              </mc:Fallback>
            </mc:AlternateContent>
          </a:graphicData>
        </a:graphic>
      </p:graphicFrame>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38919"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Ekim - Aralık döneminde</a:t>
            </a:r>
            <a:r>
              <a:rPr lang="tr-TR" sz="1400" i="1" dirty="0"/>
              <a:t>, dış finansman talebiniz oldu mu?</a:t>
            </a:r>
          </a:p>
        </p:txBody>
      </p:sp>
      <p:sp>
        <p:nvSpPr>
          <p:cNvPr id="11"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Dış Finansman Talebi</a:t>
            </a:r>
          </a:p>
        </p:txBody>
      </p:sp>
      <p:sp>
        <p:nvSpPr>
          <p:cNvPr id="10" name="Dikdörtgen 9"/>
          <p:cNvSpPr/>
          <p:nvPr/>
        </p:nvSpPr>
        <p:spPr>
          <a:xfrm>
            <a:off x="4139952" y="1844675"/>
            <a:ext cx="4680520" cy="2304405"/>
          </a:xfrm>
          <a:prstGeom prst="rect">
            <a:avLst/>
          </a:prstGeom>
          <a:noFill/>
          <a:ln w="158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Yuvarlatılmış Dikdörtgen 11"/>
          <p:cNvSpPr/>
          <p:nvPr/>
        </p:nvSpPr>
        <p:spPr>
          <a:xfrm>
            <a:off x="4716016" y="1844675"/>
            <a:ext cx="1272060" cy="576065"/>
          </a:xfrm>
          <a:prstGeom prst="roundRect">
            <a:avLst/>
          </a:prstGeom>
          <a:ln w="12700">
            <a:solidFill>
              <a:srgbClr val="FF0000"/>
            </a:solidFill>
            <a:prstDash val="sysDash"/>
          </a:ln>
        </p:spPr>
        <p:style>
          <a:lnRef idx="2">
            <a:schemeClr val="accent1"/>
          </a:lnRef>
          <a:fillRef idx="1">
            <a:schemeClr val="lt1"/>
          </a:fillRef>
          <a:effectRef idx="0">
            <a:schemeClr val="accent1"/>
          </a:effectRef>
          <a:fontRef idx="minor">
            <a:schemeClr val="dk1"/>
          </a:fontRef>
        </p:style>
        <p:txBody>
          <a:bodyPr rtlCol="0" anchor="ctr"/>
          <a:lstStyle/>
          <a:p>
            <a:pPr>
              <a:spcAft>
                <a:spcPts val="600"/>
              </a:spcAft>
            </a:pPr>
            <a:r>
              <a:rPr lang="tr-TR" sz="1200" b="1" dirty="0" smtClean="0">
                <a:solidFill>
                  <a:schemeClr val="tx1"/>
                </a:solidFill>
                <a:latin typeface="Palatino Linotype" pitchFamily="18" charset="0"/>
              </a:rPr>
              <a:t>2010 – 30,0%</a:t>
            </a:r>
          </a:p>
          <a:p>
            <a:pPr>
              <a:spcAft>
                <a:spcPts val="600"/>
              </a:spcAft>
            </a:pPr>
            <a:r>
              <a:rPr lang="tr-TR" sz="1200" b="1" dirty="0" smtClean="0">
                <a:solidFill>
                  <a:schemeClr val="tx1"/>
                </a:solidFill>
                <a:latin typeface="Palatino Linotype" pitchFamily="18" charset="0"/>
              </a:rPr>
              <a:t>2011</a:t>
            </a:r>
            <a:r>
              <a:rPr lang="tr-TR" sz="1200" b="1" dirty="0">
                <a:solidFill>
                  <a:schemeClr val="tx1"/>
                </a:solidFill>
                <a:latin typeface="Palatino Linotype" pitchFamily="18" charset="0"/>
              </a:rPr>
              <a:t> –</a:t>
            </a:r>
            <a:r>
              <a:rPr lang="tr-TR" sz="1200" b="1" dirty="0" smtClean="0">
                <a:solidFill>
                  <a:schemeClr val="tx1"/>
                </a:solidFill>
                <a:latin typeface="Palatino Linotype" pitchFamily="18" charset="0"/>
              </a:rPr>
              <a:t> 36,6%</a:t>
            </a:r>
            <a:endParaRPr lang="tr-TR" sz="1200" b="1" dirty="0">
              <a:solidFill>
                <a:schemeClr val="tx1"/>
              </a:solidFill>
              <a:latin typeface="Palatino Linotype" pitchFamily="18" charset="0"/>
            </a:endParaRPr>
          </a:p>
        </p:txBody>
      </p:sp>
      <p:sp>
        <p:nvSpPr>
          <p:cNvPr id="2" name="Yukarı Ok 1"/>
          <p:cNvSpPr/>
          <p:nvPr/>
        </p:nvSpPr>
        <p:spPr>
          <a:xfrm>
            <a:off x="5796136" y="2138310"/>
            <a:ext cx="72008" cy="178023"/>
          </a:xfrm>
          <a:prstGeom prst="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938" name="Object 38"/>
          <p:cNvGraphicFramePr>
            <a:graphicFrameLocks noChangeAspect="1"/>
          </p:cNvGraphicFramePr>
          <p:nvPr>
            <p:extLst>
              <p:ext uri="{D42A27DB-BD31-4B8C-83A1-F6EECF244321}">
                <p14:modId xmlns:p14="http://schemas.microsoft.com/office/powerpoint/2010/main" val="762786487"/>
              </p:ext>
            </p:extLst>
          </p:nvPr>
        </p:nvGraphicFramePr>
        <p:xfrm>
          <a:off x="268288" y="1535113"/>
          <a:ext cx="8740775" cy="4325937"/>
        </p:xfrm>
        <a:graphic>
          <a:graphicData uri="http://schemas.openxmlformats.org/presentationml/2006/ole">
            <mc:AlternateContent xmlns:mc="http://schemas.openxmlformats.org/markup-compatibility/2006">
              <mc:Choice xmlns:v="urn:schemas-microsoft-com:vml" Requires="v">
                <p:oleObj spid="_x0000_s40046" name="Çizelge" r:id="rId3" imgW="8753373" imgH="4324336" progId="MSGraph.Chart.8">
                  <p:embed followColorScheme="full"/>
                </p:oleObj>
              </mc:Choice>
              <mc:Fallback>
                <p:oleObj name="Çizelge" r:id="rId3" imgW="8753373" imgH="4324336" progId="MSGraph.Chart.8">
                  <p:embed followColorScheme="full"/>
                  <p:pic>
                    <p:nvPicPr>
                      <p:cNvPr id="0" name="Object 38"/>
                      <p:cNvPicPr>
                        <a:picLocks noChangeAspect="1" noChangeArrowheads="1"/>
                      </p:cNvPicPr>
                      <p:nvPr/>
                    </p:nvPicPr>
                    <p:blipFill>
                      <a:blip r:embed="rId4"/>
                      <a:srcRect/>
                      <a:stretch>
                        <a:fillRect/>
                      </a:stretch>
                    </p:blipFill>
                    <p:spPr bwMode="auto">
                      <a:xfrm>
                        <a:off x="268288" y="1535113"/>
                        <a:ext cx="8740775" cy="432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9939" name="Text Box 29"/>
          <p:cNvSpPr txBox="1">
            <a:spLocks noChangeArrowheads="1"/>
          </p:cNvSpPr>
          <p:nvPr/>
        </p:nvSpPr>
        <p:spPr bwMode="auto">
          <a:xfrm>
            <a:off x="942975" y="5775325"/>
            <a:ext cx="69818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Soru, </a:t>
            </a:r>
            <a:r>
              <a:rPr lang="tr-TR" sz="1000" dirty="0" smtClean="0"/>
              <a:t>Ekim - Aralık döneminde </a:t>
            </a:r>
            <a:r>
              <a:rPr lang="tr-TR" sz="1000" dirty="0"/>
              <a:t>dış finansman talebi olduğunu belirten firmalara </a:t>
            </a:r>
            <a:r>
              <a:rPr lang="tr-TR" sz="1000" dirty="0" smtClean="0"/>
              <a:t>yöneltilmiştir. Firmaların %1,4’ü ise taleplerine karşın dış finansman ihtiyaçlarının karşılanmadığını belirtmiştir. </a:t>
            </a:r>
            <a:endParaRPr lang="tr-TR" sz="1000" dirty="0"/>
          </a:p>
        </p:txBody>
      </p:sp>
      <p:sp>
        <p:nvSpPr>
          <p:cNvPr id="6" name="TextBox 5"/>
          <p:cNvSpPr txBox="1"/>
          <p:nvPr/>
        </p:nvSpPr>
        <p:spPr>
          <a:xfrm>
            <a:off x="4724400" y="6172200"/>
            <a:ext cx="3657600"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err="1"/>
              <a:t>Baz</a:t>
            </a:r>
            <a:r>
              <a:rPr lang="tr-TR" sz="1200" b="1" baseline="-25000" dirty="0" err="1">
                <a:cs typeface="+mn-cs"/>
              </a:rPr>
              <a:t>Genel</a:t>
            </a:r>
            <a:r>
              <a:rPr lang="tr-TR" sz="1200" b="1" dirty="0"/>
              <a:t>: </a:t>
            </a:r>
            <a:r>
              <a:rPr lang="tr-TR" sz="1200" b="1" dirty="0" smtClean="0">
                <a:cs typeface="+mn-cs"/>
              </a:rPr>
              <a:t>213; </a:t>
            </a:r>
            <a:r>
              <a:rPr lang="tr-TR" sz="1200" b="1" dirty="0" err="1">
                <a:cs typeface="+mn-cs"/>
              </a:rPr>
              <a:t>Baz</a:t>
            </a:r>
            <a:r>
              <a:rPr lang="tr-TR" sz="1200" b="1" baseline="-25000" dirty="0" err="1">
                <a:cs typeface="+mn-cs"/>
              </a:rPr>
              <a:t>İlk</a:t>
            </a:r>
            <a:r>
              <a:rPr lang="tr-TR" sz="1200" b="1" baseline="-25000" dirty="0">
                <a:cs typeface="+mn-cs"/>
              </a:rPr>
              <a:t> </a:t>
            </a:r>
            <a:r>
              <a:rPr lang="tr-TR" sz="1200" b="1" baseline="-25000" dirty="0" smtClean="0">
                <a:cs typeface="+mn-cs"/>
              </a:rPr>
              <a:t>500</a:t>
            </a:r>
            <a:r>
              <a:rPr lang="tr-TR" sz="1200" b="1" dirty="0" smtClean="0">
                <a:cs typeface="+mn-cs"/>
              </a:rPr>
              <a:t>:69; </a:t>
            </a:r>
            <a:r>
              <a:rPr lang="tr-TR" sz="1200" b="1" dirty="0" err="1">
                <a:cs typeface="+mn-cs"/>
              </a:rPr>
              <a:t>Baz</a:t>
            </a:r>
            <a:r>
              <a:rPr lang="tr-TR" sz="1200" b="1" baseline="-25000" dirty="0" err="1">
                <a:cs typeface="+mn-cs"/>
              </a:rPr>
              <a:t>İkinci</a:t>
            </a:r>
            <a:r>
              <a:rPr lang="tr-TR" sz="1200" b="1" baseline="-25000" dirty="0">
                <a:cs typeface="+mn-cs"/>
              </a:rPr>
              <a:t> </a:t>
            </a:r>
            <a:r>
              <a:rPr lang="tr-TR" sz="1200" b="1" baseline="-25000" dirty="0" smtClean="0">
                <a:cs typeface="+mn-cs"/>
              </a:rPr>
              <a:t>500</a:t>
            </a:r>
            <a:r>
              <a:rPr lang="tr-TR" sz="1200" b="1" dirty="0" smtClean="0">
                <a:cs typeface="+mn-cs"/>
              </a:rPr>
              <a:t>:47; Baz</a:t>
            </a:r>
            <a:r>
              <a:rPr lang="tr-TR" sz="1200" b="1" baseline="-25000" dirty="0" smtClean="0">
                <a:cs typeface="+mn-cs"/>
              </a:rPr>
              <a:t>Diğer</a:t>
            </a:r>
            <a:r>
              <a:rPr lang="tr-TR" sz="1200" b="1" dirty="0" smtClean="0">
                <a:cs typeface="+mn-cs"/>
              </a:rPr>
              <a:t>:97</a:t>
            </a:r>
            <a:endParaRPr lang="tr-TR" sz="1200" b="1" dirty="0">
              <a:cs typeface="+mn-cs"/>
            </a:endParaRPr>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39942"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a:t>Dış finansman ihtiyacınızı hangi kaynaklardan karşıladınız? </a:t>
            </a:r>
            <a:r>
              <a:rPr lang="tr-TR" sz="1200" i="1"/>
              <a:t>(Çok Cevap)</a:t>
            </a:r>
          </a:p>
        </p:txBody>
      </p:sp>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Dış Finansman Kaynakları</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latin typeface="Times New Roman" pitchFamily="18" charset="0"/>
                <a:cs typeface="+mn-cs"/>
              </a:rPr>
              <a:t>520</a:t>
            </a:r>
            <a:endParaRPr lang="tr-TR" sz="1200" b="1" dirty="0">
              <a:latin typeface="Times New Roman" pitchFamily="18" charset="0"/>
              <a:cs typeface="+mn-cs"/>
            </a:endParaRPr>
          </a:p>
        </p:txBody>
      </p:sp>
      <p:graphicFrame>
        <p:nvGraphicFramePr>
          <p:cNvPr id="40963" name="Object 38"/>
          <p:cNvGraphicFramePr>
            <a:graphicFrameLocks noChangeAspect="1"/>
          </p:cNvGraphicFramePr>
          <p:nvPr>
            <p:extLst>
              <p:ext uri="{D42A27DB-BD31-4B8C-83A1-F6EECF244321}">
                <p14:modId xmlns:p14="http://schemas.microsoft.com/office/powerpoint/2010/main" val="3017848756"/>
              </p:ext>
            </p:extLst>
          </p:nvPr>
        </p:nvGraphicFramePr>
        <p:xfrm>
          <a:off x="1066800" y="2151063"/>
          <a:ext cx="6981825" cy="3406775"/>
        </p:xfrm>
        <a:graphic>
          <a:graphicData uri="http://schemas.openxmlformats.org/presentationml/2006/ole">
            <mc:AlternateContent xmlns:mc="http://schemas.openxmlformats.org/markup-compatibility/2006">
              <mc:Choice xmlns:v="urn:schemas-microsoft-com:vml" Requires="v">
                <p:oleObj spid="_x0000_s41070" name="Çizelge" r:id="rId3" imgW="6981751" imgH="3410071" progId="MSGraph.Chart.8">
                  <p:embed followColorScheme="full"/>
                </p:oleObj>
              </mc:Choice>
              <mc:Fallback>
                <p:oleObj name="Çizelge" r:id="rId3" imgW="6981751" imgH="3410071" progId="MSGraph.Chart.8">
                  <p:embed followColorScheme="full"/>
                  <p:pic>
                    <p:nvPicPr>
                      <p:cNvPr id="0" name="Object 38"/>
                      <p:cNvPicPr>
                        <a:picLocks noChangeAspect="1" noChangeArrowheads="1"/>
                      </p:cNvPicPr>
                      <p:nvPr/>
                    </p:nvPicPr>
                    <p:blipFill>
                      <a:blip r:embed="rId4"/>
                      <a:srcRect/>
                      <a:stretch>
                        <a:fillRect/>
                      </a:stretch>
                    </p:blipFill>
                    <p:spPr bwMode="auto">
                      <a:xfrm>
                        <a:off x="1066800" y="2151063"/>
                        <a:ext cx="6981825"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64" name="Text Box 29"/>
          <p:cNvSpPr txBox="1">
            <a:spLocks noChangeArrowheads="1"/>
          </p:cNvSpPr>
          <p:nvPr/>
        </p:nvSpPr>
        <p:spPr bwMode="auto">
          <a:xfrm>
            <a:off x="914400" y="57150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Ocak – Mart 2012 döneminde </a:t>
            </a:r>
            <a:r>
              <a:rPr lang="tr-TR" sz="1000" b="1" i="1" u="sng" dirty="0"/>
              <a:t>dış finansman talebi olacağını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40966"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Ocak - Mart döneminde</a:t>
            </a:r>
            <a:r>
              <a:rPr lang="tr-TR" sz="1400" i="1" dirty="0"/>
              <a:t>, dış finansman talebiniz olacak mı? </a:t>
            </a:r>
          </a:p>
        </p:txBody>
      </p:sp>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2012 Yılının İlk Çeyreğinde </a:t>
            </a:r>
            <a:r>
              <a:rPr lang="tr-TR" sz="2000" b="1" dirty="0">
                <a:effectLst>
                  <a:outerShdw blurRad="38100" dist="38100" dir="2700000" algn="tl">
                    <a:srgbClr val="C0C0C0"/>
                  </a:outerShdw>
                </a:effectLst>
              </a:rPr>
              <a:t>Finansman Talebi</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5"/>
          <p:cNvSpPr txBox="1">
            <a:spLocks noChangeArrowheads="1"/>
          </p:cNvSpPr>
          <p:nvPr/>
        </p:nvSpPr>
        <p:spPr bwMode="auto">
          <a:xfrm>
            <a:off x="869361" y="764704"/>
            <a:ext cx="8274639" cy="707886"/>
          </a:xfrm>
          <a:prstGeom prst="rect">
            <a:avLst/>
          </a:prstGeom>
          <a:noFill/>
          <a:ln>
            <a:noFill/>
          </a:ln>
          <a:effectLst/>
          <a:extLst/>
        </p:spPr>
        <p:txBody>
          <a:bodyPr wrap="square">
            <a:spAutoFit/>
          </a:bodyPr>
          <a:lstStyle/>
          <a:p>
            <a:pPr>
              <a:defRPr/>
            </a:pPr>
            <a:r>
              <a:rPr lang="tr-TR" sz="2000" b="1" dirty="0">
                <a:solidFill>
                  <a:srgbClr val="000000"/>
                </a:solidFill>
                <a:effectLst>
                  <a:outerShdw blurRad="38100" dist="38100" dir="2700000" algn="tl">
                    <a:srgbClr val="C0C0C0"/>
                  </a:outerShdw>
                </a:effectLst>
                <a:cs typeface="+mn-cs"/>
              </a:rPr>
              <a:t>Kullanılan Kredilerin Toplamı İçerisinde Döviz ya da Dövize Endeksli  Kredilerin Oranı</a:t>
            </a:r>
            <a:endParaRPr lang="en-US" sz="2000" b="1" dirty="0">
              <a:solidFill>
                <a:srgbClr val="000000"/>
              </a:solidFill>
              <a:effectLst>
                <a:outerShdw blurRad="38100" dist="38100" dir="2700000" algn="tl">
                  <a:srgbClr val="C0C0C0"/>
                </a:outerShdw>
              </a:effectLst>
              <a:cs typeface="+mn-cs"/>
            </a:endParaRPr>
          </a:p>
        </p:txBody>
      </p:sp>
      <p:sp>
        <p:nvSpPr>
          <p:cNvPr id="12" name="Rectangle 7"/>
          <p:cNvSpPr>
            <a:spLocks noChangeArrowheads="1"/>
          </p:cNvSpPr>
          <p:nvPr/>
        </p:nvSpPr>
        <p:spPr bwMode="auto">
          <a:xfrm>
            <a:off x="962348" y="1518940"/>
            <a:ext cx="487680" cy="469900"/>
          </a:xfrm>
          <a:prstGeom prst="rect">
            <a:avLst/>
          </a:prstGeom>
          <a:solidFill>
            <a:srgbClr val="FFFFFF"/>
          </a:solidFill>
          <a:ln w="9525">
            <a:solidFill>
              <a:srgbClr val="000000"/>
            </a:solidFill>
            <a:miter lim="800000"/>
            <a:headEnd/>
            <a:tailEnd/>
          </a:ln>
          <a:effectLst>
            <a:outerShdw dist="107763" dir="2700000" algn="ctr" rotWithShape="0">
              <a:srgbClr val="808080"/>
            </a:outerShdw>
          </a:effectLst>
        </p:spPr>
        <p:txBody>
          <a:bodyPr wrap="none" anchor="ctr"/>
          <a:lstStyle/>
          <a:p>
            <a:pPr algn="ctr">
              <a:defRPr/>
            </a:pPr>
            <a:r>
              <a:rPr lang="tr-TR" sz="2000" b="1" kern="0" dirty="0">
                <a:solidFill>
                  <a:srgbClr val="000000"/>
                </a:solidFill>
                <a:latin typeface="Monotype Corsiva" pitchFamily="66" charset="0"/>
                <a:cs typeface="+mn-cs"/>
              </a:rPr>
              <a:t>S</a:t>
            </a:r>
            <a:endParaRPr lang="en-US" sz="2000" b="1" kern="0" dirty="0">
              <a:solidFill>
                <a:srgbClr val="000000"/>
              </a:solidFill>
              <a:latin typeface="Monotype Corsiva" pitchFamily="66" charset="0"/>
              <a:cs typeface="+mn-cs"/>
            </a:endParaRPr>
          </a:p>
        </p:txBody>
      </p:sp>
      <p:sp>
        <p:nvSpPr>
          <p:cNvPr id="13" name="Text Box 8"/>
          <p:cNvSpPr txBox="1">
            <a:spLocks noChangeArrowheads="1"/>
          </p:cNvSpPr>
          <p:nvPr/>
        </p:nvSpPr>
        <p:spPr bwMode="auto">
          <a:xfrm>
            <a:off x="1523184" y="1628478"/>
            <a:ext cx="7359091"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hangingPunct="1"/>
            <a:r>
              <a:rPr lang="tr-TR" sz="1400" i="1" dirty="0">
                <a:solidFill>
                  <a:srgbClr val="000000"/>
                </a:solidFill>
                <a:cs typeface="+mn-cs"/>
              </a:rPr>
              <a:t>Kullandığınız kredilerin toplamı içerisinde döviz ya da dövize endeksli kredilerin oranı nedir?</a:t>
            </a:r>
          </a:p>
        </p:txBody>
      </p:sp>
      <p:graphicFrame>
        <p:nvGraphicFramePr>
          <p:cNvPr id="14" name="Group 184"/>
          <p:cNvGraphicFramePr>
            <a:graphicFrameLocks noGrp="1"/>
          </p:cNvGraphicFramePr>
          <p:nvPr>
            <p:extLst>
              <p:ext uri="{D42A27DB-BD31-4B8C-83A1-F6EECF244321}">
                <p14:modId xmlns:p14="http://schemas.microsoft.com/office/powerpoint/2010/main" val="1129796547"/>
              </p:ext>
            </p:extLst>
          </p:nvPr>
        </p:nvGraphicFramePr>
        <p:xfrm>
          <a:off x="1403648" y="2057400"/>
          <a:ext cx="6291263" cy="4268788"/>
        </p:xfrm>
        <a:graphic>
          <a:graphicData uri="http://schemas.openxmlformats.org/drawingml/2006/table">
            <a:tbl>
              <a:tblPr/>
              <a:tblGrid>
                <a:gridCol w="2030413"/>
                <a:gridCol w="1065212"/>
                <a:gridCol w="1065213"/>
                <a:gridCol w="1065212"/>
                <a:gridCol w="1065213"/>
              </a:tblGrid>
              <a:tr h="30638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Kredilerin Oranı (%)</a:t>
                      </a:r>
                    </a:p>
                  </a:txBody>
                  <a:tcPr marL="90000" marR="90000" marT="46778" marB="4677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3333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Genel</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3333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İlk 500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3333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İkinci 500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3333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Diğer</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333399"/>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l" defTabSz="914400" rtl="0" eaLnBrk="1" fontAlgn="b" latinLnBrk="0" hangingPunct="1">
                        <a:lnSpc>
                          <a:spcPct val="100000"/>
                        </a:lnSpc>
                        <a:spcBef>
                          <a:spcPts val="600"/>
                        </a:spcBef>
                        <a:spcAft>
                          <a:spcPts val="600"/>
                        </a:spcAft>
                        <a:buClrTx/>
                        <a:buSzTx/>
                        <a:buFontTx/>
                        <a:buNone/>
                        <a:tabLst/>
                      </a:pPr>
                      <a:r>
                        <a:rPr kumimoji="0" lang="tr-TR" sz="1200" b="1" i="0" u="none" strike="noStrike" cap="none" normalizeH="0" baseline="0" dirty="0" smtClean="0">
                          <a:ln>
                            <a:noFill/>
                          </a:ln>
                          <a:solidFill>
                            <a:srgbClr val="000000"/>
                          </a:solidFill>
                          <a:effectLst/>
                          <a:latin typeface="Palatino Linotype" pitchFamily="18" charset="0"/>
                        </a:rPr>
                        <a:t>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31,9%</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33,3%</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26,7%</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33,5%</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l" defTabSz="914400" rtl="0" eaLnBrk="1" fontAlgn="b" latinLnBrk="0" hangingPunct="1">
                        <a:lnSpc>
                          <a:spcPct val="100000"/>
                        </a:lnSpc>
                        <a:spcBef>
                          <a:spcPts val="600"/>
                        </a:spcBef>
                        <a:spcAft>
                          <a:spcPts val="600"/>
                        </a:spcAft>
                        <a:buClrTx/>
                        <a:buSzTx/>
                        <a:buFontTx/>
                        <a:buNone/>
                        <a:tabLst/>
                      </a:pPr>
                      <a:r>
                        <a:rPr kumimoji="0" lang="tr-TR" sz="1200" b="1" i="0" u="none" strike="noStrike" cap="none" normalizeH="0" baseline="0" dirty="0" smtClean="0">
                          <a:ln>
                            <a:noFill/>
                          </a:ln>
                          <a:solidFill>
                            <a:srgbClr val="000000"/>
                          </a:solidFill>
                          <a:effectLst/>
                          <a:latin typeface="Palatino Linotype" pitchFamily="18" charset="0"/>
                        </a:rPr>
                        <a:t>1-10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8,3%</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7,2%</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9,5%</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8,4%</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l" defTabSz="914400" rtl="0" eaLnBrk="1" fontAlgn="b" latinLnBrk="0" hangingPunct="1">
                        <a:lnSpc>
                          <a:spcPct val="100000"/>
                        </a:lnSpc>
                        <a:spcBef>
                          <a:spcPts val="600"/>
                        </a:spcBef>
                        <a:spcAft>
                          <a:spcPts val="600"/>
                        </a:spcAft>
                        <a:buClrTx/>
                        <a:buSzTx/>
                        <a:buFontTx/>
                        <a:buNone/>
                        <a:tabLst/>
                      </a:pPr>
                      <a:r>
                        <a:rPr kumimoji="0" lang="tr-TR" sz="1200" b="1" i="0" u="none" strike="noStrike" cap="none" normalizeH="0" baseline="0" smtClean="0">
                          <a:ln>
                            <a:noFill/>
                          </a:ln>
                          <a:solidFill>
                            <a:srgbClr val="000000"/>
                          </a:solidFill>
                          <a:effectLst/>
                          <a:latin typeface="Palatino Linotype" pitchFamily="18" charset="0"/>
                        </a:rPr>
                        <a:t>11-20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3,5%</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3,9%</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1,7%</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4,0%</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l" defTabSz="914400" rtl="0" eaLnBrk="1" fontAlgn="b" latinLnBrk="0" hangingPunct="1">
                        <a:lnSpc>
                          <a:spcPct val="100000"/>
                        </a:lnSpc>
                        <a:spcBef>
                          <a:spcPts val="600"/>
                        </a:spcBef>
                        <a:spcAft>
                          <a:spcPts val="600"/>
                        </a:spcAft>
                        <a:buClrTx/>
                        <a:buSzTx/>
                        <a:buFontTx/>
                        <a:buNone/>
                        <a:tabLst/>
                      </a:pPr>
                      <a:r>
                        <a:rPr kumimoji="0" lang="tr-TR" sz="1200" b="1" i="0" u="none" strike="noStrike" cap="none" normalizeH="0" baseline="0" smtClean="0">
                          <a:ln>
                            <a:noFill/>
                          </a:ln>
                          <a:solidFill>
                            <a:srgbClr val="000000"/>
                          </a:solidFill>
                          <a:effectLst/>
                          <a:latin typeface="Palatino Linotype" pitchFamily="18" charset="0"/>
                        </a:rPr>
                        <a:t>21-30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5,0%</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2,6%</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5,2%</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6,4%</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l" defTabSz="914400" rtl="0" eaLnBrk="1" fontAlgn="b" latinLnBrk="0" hangingPunct="1">
                        <a:lnSpc>
                          <a:spcPct val="100000"/>
                        </a:lnSpc>
                        <a:spcBef>
                          <a:spcPts val="600"/>
                        </a:spcBef>
                        <a:spcAft>
                          <a:spcPts val="600"/>
                        </a:spcAft>
                        <a:buClrTx/>
                        <a:buSzTx/>
                        <a:buFontTx/>
                        <a:buNone/>
                        <a:tabLst/>
                      </a:pPr>
                      <a:r>
                        <a:rPr kumimoji="0" lang="tr-TR" sz="1200" b="1" i="0" u="none" strike="noStrike" cap="none" normalizeH="0" baseline="0" smtClean="0">
                          <a:ln>
                            <a:noFill/>
                          </a:ln>
                          <a:solidFill>
                            <a:srgbClr val="000000"/>
                          </a:solidFill>
                          <a:effectLst/>
                          <a:latin typeface="Palatino Linotype" pitchFamily="18" charset="0"/>
                        </a:rPr>
                        <a:t>31-40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3,3%</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smtClean="0">
                          <a:solidFill>
                            <a:srgbClr val="000000"/>
                          </a:solidFill>
                          <a:effectLst/>
                          <a:latin typeface="Palatino Linotype" pitchFamily="18" charset="0"/>
                        </a:rPr>
                        <a:t>-</a:t>
                      </a:r>
                      <a:endParaRPr lang="tr-TR" sz="1200" b="0" i="0" u="none" strike="noStrike" dirty="0">
                        <a:solidFill>
                          <a:srgbClr val="000000"/>
                        </a:solidFill>
                        <a:effectLst/>
                        <a:latin typeface="Palatino Linotype" pitchFamily="18" charset="0"/>
                      </a:endParaRP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1,7%</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6,0%</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l" defTabSz="914400" rtl="0" eaLnBrk="1" fontAlgn="b" latinLnBrk="0" hangingPunct="1">
                        <a:lnSpc>
                          <a:spcPct val="100000"/>
                        </a:lnSpc>
                        <a:spcBef>
                          <a:spcPts val="600"/>
                        </a:spcBef>
                        <a:spcAft>
                          <a:spcPts val="600"/>
                        </a:spcAft>
                        <a:buClrTx/>
                        <a:buSzTx/>
                        <a:buFontTx/>
                        <a:buNone/>
                        <a:tabLst/>
                      </a:pPr>
                      <a:r>
                        <a:rPr kumimoji="0" lang="tr-TR" sz="1200" b="1" i="0" u="none" strike="noStrike" cap="none" normalizeH="0" baseline="0" smtClean="0">
                          <a:ln>
                            <a:noFill/>
                          </a:ln>
                          <a:solidFill>
                            <a:srgbClr val="000000"/>
                          </a:solidFill>
                          <a:effectLst/>
                          <a:latin typeface="Palatino Linotype" pitchFamily="18" charset="0"/>
                        </a:rPr>
                        <a:t>41-50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4,2%</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3,3%</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3,4%</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5,2%</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l" defTabSz="914400" rtl="0" eaLnBrk="1" fontAlgn="b" latinLnBrk="0" hangingPunct="1">
                        <a:lnSpc>
                          <a:spcPct val="100000"/>
                        </a:lnSpc>
                        <a:spcBef>
                          <a:spcPts val="600"/>
                        </a:spcBef>
                        <a:spcAft>
                          <a:spcPts val="600"/>
                        </a:spcAft>
                        <a:buClrTx/>
                        <a:buSzTx/>
                        <a:buFontTx/>
                        <a:buNone/>
                        <a:tabLst/>
                      </a:pPr>
                      <a:r>
                        <a:rPr kumimoji="0" lang="tr-TR" sz="1200" b="1" i="0" u="none" strike="noStrike" cap="none" normalizeH="0" baseline="0" smtClean="0">
                          <a:ln>
                            <a:noFill/>
                          </a:ln>
                          <a:solidFill>
                            <a:srgbClr val="000000"/>
                          </a:solidFill>
                          <a:effectLst/>
                          <a:latin typeface="Palatino Linotype" pitchFamily="18" charset="0"/>
                        </a:rPr>
                        <a:t>51-60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2,5%</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2,0%</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,9%</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3,6%</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l" defTabSz="914400" rtl="0" eaLnBrk="1" fontAlgn="b" latinLnBrk="0" hangingPunct="1">
                        <a:lnSpc>
                          <a:spcPct val="100000"/>
                        </a:lnSpc>
                        <a:spcBef>
                          <a:spcPts val="600"/>
                        </a:spcBef>
                        <a:spcAft>
                          <a:spcPts val="600"/>
                        </a:spcAft>
                        <a:buClrTx/>
                        <a:buSzTx/>
                        <a:buFontTx/>
                        <a:buNone/>
                        <a:tabLst/>
                      </a:pPr>
                      <a:r>
                        <a:rPr kumimoji="0" lang="tr-TR" sz="1200" b="1" i="0" u="none" strike="noStrike" cap="none" normalizeH="0" baseline="0" smtClean="0">
                          <a:ln>
                            <a:noFill/>
                          </a:ln>
                          <a:solidFill>
                            <a:srgbClr val="000000"/>
                          </a:solidFill>
                          <a:effectLst/>
                          <a:latin typeface="Palatino Linotype" pitchFamily="18" charset="0"/>
                        </a:rPr>
                        <a:t>61-70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3,7%</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4,6%</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6,0%</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2,0%</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l" defTabSz="914400" rtl="0" eaLnBrk="1" fontAlgn="b" latinLnBrk="0" hangingPunct="1">
                        <a:lnSpc>
                          <a:spcPct val="100000"/>
                        </a:lnSpc>
                        <a:spcBef>
                          <a:spcPts val="600"/>
                        </a:spcBef>
                        <a:spcAft>
                          <a:spcPts val="600"/>
                        </a:spcAft>
                        <a:buClrTx/>
                        <a:buSzTx/>
                        <a:buFontTx/>
                        <a:buNone/>
                        <a:tabLst/>
                      </a:pPr>
                      <a:r>
                        <a:rPr kumimoji="0" lang="tr-TR" sz="1200" b="1" i="0" u="none" strike="noStrike" cap="none" normalizeH="0" baseline="0" smtClean="0">
                          <a:ln>
                            <a:noFill/>
                          </a:ln>
                          <a:solidFill>
                            <a:srgbClr val="000000"/>
                          </a:solidFill>
                          <a:effectLst/>
                          <a:latin typeface="Palatino Linotype" pitchFamily="18" charset="0"/>
                        </a:rPr>
                        <a:t>71-80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4,8%</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5,2%</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6,0%</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4,0%</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l" defTabSz="914400" rtl="0" eaLnBrk="1" fontAlgn="b" latinLnBrk="0" hangingPunct="1">
                        <a:lnSpc>
                          <a:spcPct val="100000"/>
                        </a:lnSpc>
                        <a:spcBef>
                          <a:spcPts val="600"/>
                        </a:spcBef>
                        <a:spcAft>
                          <a:spcPts val="600"/>
                        </a:spcAft>
                        <a:buClrTx/>
                        <a:buSzTx/>
                        <a:buFontTx/>
                        <a:buNone/>
                        <a:tabLst/>
                      </a:pPr>
                      <a:r>
                        <a:rPr kumimoji="0" lang="tr-TR" sz="1200" b="1" i="0" u="none" strike="noStrike" cap="none" normalizeH="0" baseline="0" smtClean="0">
                          <a:ln>
                            <a:noFill/>
                          </a:ln>
                          <a:solidFill>
                            <a:srgbClr val="000000"/>
                          </a:solidFill>
                          <a:effectLst/>
                          <a:latin typeface="Palatino Linotype" pitchFamily="18" charset="0"/>
                        </a:rPr>
                        <a:t>81-90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6,9%</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7,2%</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9,5%</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5,6%</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l" defTabSz="914400" rtl="0" eaLnBrk="1" fontAlgn="b" latinLnBrk="0" hangingPunct="1">
                        <a:lnSpc>
                          <a:spcPct val="100000"/>
                        </a:lnSpc>
                        <a:spcBef>
                          <a:spcPts val="600"/>
                        </a:spcBef>
                        <a:spcAft>
                          <a:spcPts val="600"/>
                        </a:spcAft>
                        <a:buClrTx/>
                        <a:buSzTx/>
                        <a:buFontTx/>
                        <a:buNone/>
                        <a:tabLst/>
                      </a:pPr>
                      <a:r>
                        <a:rPr kumimoji="0" lang="tr-TR" sz="1200" b="1" i="0" u="none" strike="noStrike" cap="none" normalizeH="0" baseline="0" smtClean="0">
                          <a:ln>
                            <a:noFill/>
                          </a:ln>
                          <a:solidFill>
                            <a:srgbClr val="000000"/>
                          </a:solidFill>
                          <a:effectLst/>
                          <a:latin typeface="Palatino Linotype" pitchFamily="18" charset="0"/>
                        </a:rPr>
                        <a:t>91-100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26,0%</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30,7%</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29,3%</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21,5%</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ts val="600"/>
                        </a:spcBef>
                        <a:spcAft>
                          <a:spcPts val="600"/>
                        </a:spcAft>
                        <a:buClrTx/>
                        <a:buSzTx/>
                        <a:buFontTx/>
                        <a:buNone/>
                        <a:tabLst/>
                      </a:pPr>
                      <a:r>
                        <a:rPr kumimoji="0" lang="tr-TR" sz="1200" b="1" i="1" u="none" strike="noStrike" cap="none" normalizeH="0" baseline="0" smtClean="0">
                          <a:ln>
                            <a:noFill/>
                          </a:ln>
                          <a:solidFill>
                            <a:schemeClr val="bg1"/>
                          </a:solidFill>
                          <a:effectLst/>
                          <a:latin typeface="Palatino Linotype" pitchFamily="18" charset="0"/>
                        </a:rPr>
                        <a:t>Ortalama Kredi Kullanımı</a:t>
                      </a:r>
                    </a:p>
                  </a:txBody>
                  <a:tcPr marL="38100"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FF9900"/>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43,1%</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FF9900"/>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46,3%</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FF9900"/>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49,0%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FF9900"/>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38,5%</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FF9900"/>
                    </a:solidFill>
                  </a:tcPr>
                </a:tc>
              </a:tr>
              <a:tr h="3048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ts val="600"/>
                        </a:spcBef>
                        <a:spcAft>
                          <a:spcPts val="60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Baz</a:t>
                      </a:r>
                    </a:p>
                  </a:txBody>
                  <a:tcPr marL="38100"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3333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520</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3333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3333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116</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3333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342900" marR="0" lvl="0" indent="-342900" algn="ctr" defTabSz="914400" rtl="0" eaLnBrk="1" fontAlgn="b"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251</a:t>
                      </a:r>
                    </a:p>
                  </a:txBody>
                  <a:tcPr marT="45698" marB="45698" anchor="b"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333399"/>
                    </a:solidFill>
                  </a:tcPr>
                </a:tc>
              </a:tr>
            </a:tbl>
          </a:graphicData>
        </a:graphic>
      </p:graphicFrame>
      <p:sp>
        <p:nvSpPr>
          <p:cNvPr id="7" name="AutoShape 72"/>
          <p:cNvSpPr>
            <a:spLocks noChangeAspect="1" noChangeArrowheads="1"/>
          </p:cNvSpPr>
          <p:nvPr/>
        </p:nvSpPr>
        <p:spPr bwMode="auto">
          <a:xfrm>
            <a:off x="4211960" y="5486400"/>
            <a:ext cx="198437" cy="188913"/>
          </a:xfrm>
          <a:prstGeom prst="star5">
            <a:avLst/>
          </a:prstGeom>
          <a:solidFill>
            <a:srgbClr val="FF0000"/>
          </a:solidFill>
          <a:ln w="9525">
            <a:solidFill>
              <a:schemeClr val="tx1"/>
            </a:solidFill>
            <a:miter lim="800000"/>
            <a:headEnd/>
            <a:tailEnd/>
          </a:ln>
          <a:effectLst/>
          <a:extLst/>
        </p:spPr>
        <p:txBody>
          <a:bodyPr wrap="none" anchor="ctr"/>
          <a:lstStyle/>
          <a:p>
            <a:pPr>
              <a:defRPr/>
            </a:pPr>
            <a:endParaRPr lang="tr-TR"/>
          </a:p>
        </p:txBody>
      </p:sp>
      <p:sp>
        <p:nvSpPr>
          <p:cNvPr id="8" name="AutoShape 73"/>
          <p:cNvSpPr>
            <a:spLocks noChangeAspect="1" noChangeArrowheads="1"/>
          </p:cNvSpPr>
          <p:nvPr/>
        </p:nvSpPr>
        <p:spPr bwMode="auto">
          <a:xfrm>
            <a:off x="4211960" y="2401888"/>
            <a:ext cx="198437" cy="188912"/>
          </a:xfrm>
          <a:prstGeom prst="star5">
            <a:avLst/>
          </a:prstGeom>
          <a:solidFill>
            <a:srgbClr val="FF0000"/>
          </a:solidFill>
          <a:ln w="9525">
            <a:solidFill>
              <a:schemeClr val="tx1"/>
            </a:solidFill>
            <a:miter lim="800000"/>
            <a:headEnd/>
            <a:tailEnd/>
          </a:ln>
          <a:effectLst/>
          <a:extLst/>
        </p:spPr>
        <p:txBody>
          <a:bodyPr wrap="none" anchor="ctr"/>
          <a:lstStyle/>
          <a:p>
            <a:pPr>
              <a:defRPr/>
            </a:pPr>
            <a:endParaRPr lang="tr-TR"/>
          </a:p>
        </p:txBody>
      </p:sp>
    </p:spTree>
    <p:extLst>
      <p:ext uri="{BB962C8B-B14F-4D97-AF65-F5344CB8AC3E}">
        <p14:creationId xmlns:p14="http://schemas.microsoft.com/office/powerpoint/2010/main" val="426481230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latin typeface="Times New Roman" pitchFamily="18" charset="0"/>
                <a:cs typeface="+mn-cs"/>
              </a:rPr>
              <a:t>520</a:t>
            </a:r>
            <a:endParaRPr lang="tr-TR" sz="1200" b="1" dirty="0">
              <a:latin typeface="Times New Roman" pitchFamily="18" charset="0"/>
              <a:cs typeface="+mn-cs"/>
            </a:endParaRPr>
          </a:p>
        </p:txBody>
      </p:sp>
      <p:sp>
        <p:nvSpPr>
          <p:cNvPr id="41987" name="Text Box 29"/>
          <p:cNvSpPr txBox="1">
            <a:spLocks noChangeArrowheads="1"/>
          </p:cNvSpPr>
          <p:nvPr/>
        </p:nvSpPr>
        <p:spPr bwMode="auto">
          <a:xfrm>
            <a:off x="914400" y="5715000"/>
            <a:ext cx="6981825"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a:t>Yukarıdaki grafikte; </a:t>
            </a:r>
            <a:r>
              <a:rPr lang="tr-TR" sz="1000" b="1" u="sng"/>
              <a:t>halihazırda kredi kullandığını belirten firmaların oranı</a:t>
            </a:r>
            <a:r>
              <a:rPr lang="tr-TR" sz="1000"/>
              <a:t>, firmaların ihracat büyüklükleri kırılımında sunulmaktadır. </a:t>
            </a:r>
          </a:p>
          <a:p>
            <a:pPr algn="just" eaLnBrk="1" hangingPunct="1"/>
            <a:endParaRPr lang="tr-TR" sz="1000"/>
          </a:p>
        </p:txBody>
      </p:sp>
      <p:graphicFrame>
        <p:nvGraphicFramePr>
          <p:cNvPr id="41988" name="Object 37"/>
          <p:cNvGraphicFramePr>
            <a:graphicFrameLocks noChangeAspect="1"/>
          </p:cNvGraphicFramePr>
          <p:nvPr>
            <p:extLst>
              <p:ext uri="{D42A27DB-BD31-4B8C-83A1-F6EECF244321}">
                <p14:modId xmlns:p14="http://schemas.microsoft.com/office/powerpoint/2010/main" val="745561251"/>
              </p:ext>
            </p:extLst>
          </p:nvPr>
        </p:nvGraphicFramePr>
        <p:xfrm>
          <a:off x="1066800" y="2151063"/>
          <a:ext cx="6981825" cy="3406775"/>
        </p:xfrm>
        <a:graphic>
          <a:graphicData uri="http://schemas.openxmlformats.org/presentationml/2006/ole">
            <mc:AlternateContent xmlns:mc="http://schemas.openxmlformats.org/markup-compatibility/2006">
              <mc:Choice xmlns:v="urn:schemas-microsoft-com:vml" Requires="v">
                <p:oleObj spid="_x0000_s42093" name="Çizelge" r:id="rId3" imgW="6981751" imgH="3410071" progId="MSGraph.Chart.8">
                  <p:embed followColorScheme="full"/>
                </p:oleObj>
              </mc:Choice>
              <mc:Fallback>
                <p:oleObj name="Çizelge" r:id="rId3" imgW="6981751" imgH="3410071" progId="MSGraph.Chart.8">
                  <p:embed followColorScheme="full"/>
                  <p:pic>
                    <p:nvPicPr>
                      <p:cNvPr id="0" name="Object 37"/>
                      <p:cNvPicPr>
                        <a:picLocks noChangeAspect="1" noChangeArrowheads="1"/>
                      </p:cNvPicPr>
                      <p:nvPr/>
                    </p:nvPicPr>
                    <p:blipFill>
                      <a:blip r:embed="rId4"/>
                      <a:srcRect/>
                      <a:stretch>
                        <a:fillRect/>
                      </a:stretch>
                    </p:blipFill>
                    <p:spPr bwMode="auto">
                      <a:xfrm>
                        <a:off x="1066800" y="2151063"/>
                        <a:ext cx="6981825"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41990"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a:t>Halihazırda kredi kullanıyor musunuz?</a:t>
            </a:r>
          </a:p>
        </p:txBody>
      </p:sp>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a:effectLst>
                  <a:outerShdw blurRad="38100" dist="38100" dir="2700000" algn="tl">
                    <a:srgbClr val="C0C0C0"/>
                  </a:outerShdw>
                </a:effectLst>
              </a:rPr>
              <a:t>Kredi Kullanımı</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42" name="Text Box 2"/>
          <p:cNvSpPr txBox="1">
            <a:spLocks noChangeArrowheads="1"/>
          </p:cNvSpPr>
          <p:nvPr/>
        </p:nvSpPr>
        <p:spPr bwMode="auto">
          <a:xfrm>
            <a:off x="838200" y="1049338"/>
            <a:ext cx="3019425"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Araştırmanın Amacı</a:t>
            </a:r>
            <a:endParaRPr lang="en-US" sz="2400" b="1" dirty="0">
              <a:effectLst>
                <a:outerShdw blurRad="38100" dist="38100" dir="2700000" algn="tl">
                  <a:srgbClr val="C0C0C0"/>
                </a:outerShdw>
              </a:effectLst>
              <a:cs typeface="+mn-cs"/>
            </a:endParaRPr>
          </a:p>
        </p:txBody>
      </p:sp>
      <p:sp>
        <p:nvSpPr>
          <p:cNvPr id="6147" name="Text Box 3"/>
          <p:cNvSpPr txBox="1">
            <a:spLocks noChangeArrowheads="1"/>
          </p:cNvSpPr>
          <p:nvPr/>
        </p:nvSpPr>
        <p:spPr bwMode="auto">
          <a:xfrm>
            <a:off x="658813" y="2008188"/>
            <a:ext cx="77978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200"/>
              <a:t>Araştırmanın ana amacı iç ve dış pazarlardaki ekonomik gelişmelerin ihracatçı sektörler ve firmaların üretim, ithal girdi, ihracat, iç satış, stok, enerji tüketimi, istihdam, kârlılık, girdi maliyetleri ve finansman talebi gibi alanlardaki etkisinin tespit edilmesidir.</a:t>
            </a:r>
          </a:p>
          <a:p>
            <a:pPr algn="just" eaLnBrk="1" hangingPunct="1"/>
            <a:endParaRPr lang="tr-TR" sz="1200"/>
          </a:p>
          <a:p>
            <a:pPr algn="just" eaLnBrk="1" hangingPunct="1"/>
            <a:r>
              <a:rPr lang="tr-TR" sz="1200"/>
              <a:t>Bu çalışma üçer aylık aralıklarla yürütülmekte ve gelişmeler izlenmektedir. Böylelikle ihracatçı sektörlerin göstermiş oldukları performans ve gelecek dönem beklentileri sürekli takip edilmektedir.</a:t>
            </a:r>
          </a:p>
          <a:p>
            <a:pPr algn="just" eaLnBrk="1" hangingPunct="1"/>
            <a:endParaRPr lang="tr-TR" sz="1200"/>
          </a:p>
          <a:p>
            <a:pPr algn="just" eaLnBrk="1" hangingPunct="1"/>
            <a:r>
              <a:rPr lang="tr-TR" sz="1200"/>
              <a:t>Bu kapsamda, 2009 ve 2010 yılı verilerine göre İhracatçı Birlikleri Yönetim Kurulu Üyeleri ile en çok ihracat yapan ilk 1.000 firmaya ulaşılması hedeflenmiştir.</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9"/>
          <p:cNvSpPr txBox="1">
            <a:spLocks noChangeArrowheads="1"/>
          </p:cNvSpPr>
          <p:nvPr/>
        </p:nvSpPr>
        <p:spPr bwMode="auto">
          <a:xfrm>
            <a:off x="914400" y="5715000"/>
            <a:ext cx="69818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a:t>Yukarıdaki grafikte; halihazırda kullanılmakta olan kredilerin banka türüne göre dağılımı firmaların ihracat büyüklükleri kırılımında sunulmaktadır. Soru, halihazırda kredi kullandığını belirten firmalara  yöneltilmiştir.</a:t>
            </a:r>
          </a:p>
        </p:txBody>
      </p:sp>
      <p:graphicFrame>
        <p:nvGraphicFramePr>
          <p:cNvPr id="43011" name="Object 37"/>
          <p:cNvGraphicFramePr>
            <a:graphicFrameLocks noChangeAspect="1"/>
          </p:cNvGraphicFramePr>
          <p:nvPr>
            <p:extLst>
              <p:ext uri="{D42A27DB-BD31-4B8C-83A1-F6EECF244321}">
                <p14:modId xmlns:p14="http://schemas.microsoft.com/office/powerpoint/2010/main" val="1377312554"/>
              </p:ext>
            </p:extLst>
          </p:nvPr>
        </p:nvGraphicFramePr>
        <p:xfrm>
          <a:off x="501650" y="2178050"/>
          <a:ext cx="7742238" cy="3554413"/>
        </p:xfrm>
        <a:graphic>
          <a:graphicData uri="http://schemas.openxmlformats.org/presentationml/2006/ole">
            <mc:AlternateContent xmlns:mc="http://schemas.openxmlformats.org/markup-compatibility/2006">
              <mc:Choice xmlns:v="urn:schemas-microsoft-com:vml" Requires="v">
                <p:oleObj spid="_x0000_s43117" name="Çizelge" r:id="rId3" imgW="8124950" imgH="3990968" progId="MSGraph.Chart.8">
                  <p:embed followColorScheme="full"/>
                </p:oleObj>
              </mc:Choice>
              <mc:Fallback>
                <p:oleObj name="Çizelge" r:id="rId3" imgW="8124950" imgH="3990968" progId="MSGraph.Chart.8">
                  <p:embed followColorScheme="full"/>
                  <p:pic>
                    <p:nvPicPr>
                      <p:cNvPr id="0" name="Object 37"/>
                      <p:cNvPicPr>
                        <a:picLocks noChangeAspect="1" noChangeArrowheads="1"/>
                      </p:cNvPicPr>
                      <p:nvPr/>
                    </p:nvPicPr>
                    <p:blipFill>
                      <a:blip r:embed="rId4"/>
                      <a:srcRect/>
                      <a:stretch>
                        <a:fillRect/>
                      </a:stretch>
                    </p:blipFill>
                    <p:spPr bwMode="auto">
                      <a:xfrm>
                        <a:off x="501650" y="2178050"/>
                        <a:ext cx="7742238" cy="355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5"/>
          <p:cNvSpPr txBox="1"/>
          <p:nvPr/>
        </p:nvSpPr>
        <p:spPr>
          <a:xfrm>
            <a:off x="4405313" y="6172200"/>
            <a:ext cx="4054475" cy="2762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err="1"/>
              <a:t>Baz</a:t>
            </a:r>
            <a:r>
              <a:rPr lang="tr-TR" sz="1200" b="1" baseline="-25000" dirty="0" err="1">
                <a:cs typeface="+mn-cs"/>
              </a:rPr>
              <a:t>Genel</a:t>
            </a:r>
            <a:r>
              <a:rPr lang="tr-TR" sz="1200" b="1" dirty="0"/>
              <a:t>: </a:t>
            </a:r>
            <a:r>
              <a:rPr lang="tr-TR" sz="1200" b="1" dirty="0" smtClean="0">
                <a:cs typeface="+mn-cs"/>
              </a:rPr>
              <a:t>392; </a:t>
            </a:r>
            <a:r>
              <a:rPr lang="tr-TR" sz="1200" b="1" dirty="0" err="1">
                <a:cs typeface="+mn-cs"/>
              </a:rPr>
              <a:t>Baz</a:t>
            </a:r>
            <a:r>
              <a:rPr lang="tr-TR" sz="1200" b="1" baseline="-25000" dirty="0" err="1">
                <a:cs typeface="+mn-cs"/>
              </a:rPr>
              <a:t>İlk</a:t>
            </a:r>
            <a:r>
              <a:rPr lang="tr-TR" sz="1200" b="1" baseline="-25000" dirty="0">
                <a:cs typeface="+mn-cs"/>
              </a:rPr>
              <a:t> </a:t>
            </a:r>
            <a:r>
              <a:rPr lang="tr-TR" sz="1200" b="1" baseline="-25000" dirty="0" smtClean="0">
                <a:cs typeface="+mn-cs"/>
              </a:rPr>
              <a:t>500</a:t>
            </a:r>
            <a:r>
              <a:rPr lang="tr-TR" sz="1200" b="1" dirty="0" smtClean="0">
                <a:cs typeface="+mn-cs"/>
              </a:rPr>
              <a:t>:109; </a:t>
            </a:r>
            <a:r>
              <a:rPr lang="tr-TR" sz="1200" b="1" dirty="0" err="1">
                <a:cs typeface="+mn-cs"/>
              </a:rPr>
              <a:t>Baz</a:t>
            </a:r>
            <a:r>
              <a:rPr lang="tr-TR" sz="1200" b="1" baseline="-25000" dirty="0" err="1">
                <a:cs typeface="+mn-cs"/>
              </a:rPr>
              <a:t>İkinci</a:t>
            </a:r>
            <a:r>
              <a:rPr lang="tr-TR" sz="1200" b="1" baseline="-25000" dirty="0">
                <a:cs typeface="+mn-cs"/>
              </a:rPr>
              <a:t> </a:t>
            </a:r>
            <a:r>
              <a:rPr lang="tr-TR" sz="1200" b="1" baseline="-25000" dirty="0" smtClean="0">
                <a:cs typeface="+mn-cs"/>
              </a:rPr>
              <a:t>500</a:t>
            </a:r>
            <a:r>
              <a:rPr lang="tr-TR" sz="1200" b="1" dirty="0" smtClean="0">
                <a:cs typeface="+mn-cs"/>
              </a:rPr>
              <a:t>:91; Baz</a:t>
            </a:r>
            <a:r>
              <a:rPr lang="tr-TR" sz="1200" b="1" baseline="-25000" dirty="0" smtClean="0">
                <a:cs typeface="+mn-cs"/>
              </a:rPr>
              <a:t>Diğer</a:t>
            </a:r>
            <a:r>
              <a:rPr lang="tr-TR" sz="1200" b="1" dirty="0" smtClean="0">
                <a:cs typeface="+mn-cs"/>
              </a:rPr>
              <a:t>:192</a:t>
            </a:r>
            <a:endParaRPr lang="tr-TR" sz="1200" b="1" dirty="0">
              <a:cs typeface="+mn-cs"/>
            </a:endParaRPr>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43014" name="Text Box 8"/>
          <p:cNvSpPr txBox="1">
            <a:spLocks noChangeArrowheads="1"/>
          </p:cNvSpPr>
          <p:nvPr/>
        </p:nvSpPr>
        <p:spPr bwMode="auto">
          <a:xfrm>
            <a:off x="1476375" y="1412875"/>
            <a:ext cx="73580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a:t>Halihazırda kullanmakta olduğunuz kredileri oransal olarak kamu/özel bankalar kırılımında dağıtır mısınız?</a:t>
            </a:r>
          </a:p>
        </p:txBody>
      </p:sp>
      <p:sp>
        <p:nvSpPr>
          <p:cNvPr id="11"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a:effectLst>
                  <a:outerShdw blurRad="38100" dist="38100" dir="2700000" algn="tl">
                    <a:srgbClr val="C0C0C0"/>
                  </a:outerShdw>
                </a:effectLst>
              </a:rPr>
              <a:t>Kullanılan Kredilerin Banka Türüne Göre Dağılımı</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034" name="Object 36"/>
          <p:cNvGraphicFramePr>
            <a:graphicFrameLocks noChangeAspect="1"/>
          </p:cNvGraphicFramePr>
          <p:nvPr>
            <p:extLst>
              <p:ext uri="{D42A27DB-BD31-4B8C-83A1-F6EECF244321}">
                <p14:modId xmlns:p14="http://schemas.microsoft.com/office/powerpoint/2010/main" val="2391809470"/>
              </p:ext>
            </p:extLst>
          </p:nvPr>
        </p:nvGraphicFramePr>
        <p:xfrm>
          <a:off x="552450" y="1989138"/>
          <a:ext cx="7766050" cy="4224337"/>
        </p:xfrm>
        <a:graphic>
          <a:graphicData uri="http://schemas.openxmlformats.org/presentationml/2006/ole">
            <mc:AlternateContent xmlns:mc="http://schemas.openxmlformats.org/markup-compatibility/2006">
              <mc:Choice xmlns:v="urn:schemas-microsoft-com:vml" Requires="v">
                <p:oleObj spid="_x0000_s44140" name="Çizelge" r:id="rId3" imgW="7762960" imgH="4229049" progId="MSGraph.Chart.8">
                  <p:embed followColorScheme="full"/>
                </p:oleObj>
              </mc:Choice>
              <mc:Fallback>
                <p:oleObj name="Çizelge" r:id="rId3" imgW="7762960" imgH="4229049" progId="MSGraph.Chart.8">
                  <p:embed followColorScheme="full"/>
                  <p:pic>
                    <p:nvPicPr>
                      <p:cNvPr id="0" name="Object 36"/>
                      <p:cNvPicPr>
                        <a:picLocks noChangeAspect="1" noChangeArrowheads="1"/>
                      </p:cNvPicPr>
                      <p:nvPr/>
                    </p:nvPicPr>
                    <p:blipFill>
                      <a:blip r:embed="rId4"/>
                      <a:srcRect/>
                      <a:stretch>
                        <a:fillRect/>
                      </a:stretch>
                    </p:blipFill>
                    <p:spPr bwMode="auto">
                      <a:xfrm>
                        <a:off x="552450" y="1989138"/>
                        <a:ext cx="7766050" cy="422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5"/>
          <p:cNvSpPr txBox="1"/>
          <p:nvPr/>
        </p:nvSpPr>
        <p:spPr>
          <a:xfrm>
            <a:off x="77057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sp>
        <p:nvSpPr>
          <p:cNvPr id="7"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44037" name="Text Box 8"/>
          <p:cNvSpPr txBox="1">
            <a:spLocks noChangeArrowheads="1"/>
          </p:cNvSpPr>
          <p:nvPr/>
        </p:nvSpPr>
        <p:spPr bwMode="auto">
          <a:xfrm>
            <a:off x="1476375" y="1412875"/>
            <a:ext cx="7488238"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a:t>Döviz kuru riskinden korunmak için aşağıdaki araçlardan hangilerini kullanıyorsunuz? </a:t>
            </a:r>
          </a:p>
          <a:p>
            <a:pPr algn="just" eaLnBrk="1" hangingPunct="1"/>
            <a:r>
              <a:rPr lang="tr-TR" sz="1200" i="1"/>
              <a:t>(Çok Cevap)</a:t>
            </a:r>
          </a:p>
        </p:txBody>
      </p:sp>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sv-SE" sz="2000" b="1" dirty="0">
                <a:effectLst>
                  <a:outerShdw blurRad="38100" dist="38100" dir="2700000" algn="tl">
                    <a:srgbClr val="C0C0C0"/>
                  </a:outerShdw>
                </a:effectLst>
              </a:rPr>
              <a:t>Döviz Kuru Riskinden Korunmak İçin Kullanılan Araçlar</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058" name="Object 37"/>
          <p:cNvGraphicFramePr>
            <a:graphicFrameLocks noChangeAspect="1"/>
          </p:cNvGraphicFramePr>
          <p:nvPr>
            <p:extLst>
              <p:ext uri="{D42A27DB-BD31-4B8C-83A1-F6EECF244321}">
                <p14:modId xmlns:p14="http://schemas.microsoft.com/office/powerpoint/2010/main" val="726931682"/>
              </p:ext>
            </p:extLst>
          </p:nvPr>
        </p:nvGraphicFramePr>
        <p:xfrm>
          <a:off x="0" y="1724025"/>
          <a:ext cx="9182100" cy="4572000"/>
        </p:xfrm>
        <a:graphic>
          <a:graphicData uri="http://schemas.openxmlformats.org/presentationml/2006/ole">
            <mc:AlternateContent xmlns:mc="http://schemas.openxmlformats.org/markup-compatibility/2006">
              <mc:Choice xmlns:v="urn:schemas-microsoft-com:vml" Requires="v">
                <p:oleObj spid="_x0000_s45165" name="Çizelge" r:id="rId3" imgW="9182039" imgH="4572135" progId="MSGraph.Chart.8">
                  <p:embed followColorScheme="full"/>
                </p:oleObj>
              </mc:Choice>
              <mc:Fallback>
                <p:oleObj name="Çizelge" r:id="rId3" imgW="9182039" imgH="4572135" progId="MSGraph.Chart.8">
                  <p:embed followColorScheme="full"/>
                  <p:pic>
                    <p:nvPicPr>
                      <p:cNvPr id="0" name="Object 37"/>
                      <p:cNvPicPr>
                        <a:picLocks noChangeAspect="1" noChangeArrowheads="1"/>
                      </p:cNvPicPr>
                      <p:nvPr/>
                    </p:nvPicPr>
                    <p:blipFill>
                      <a:blip r:embed="rId4"/>
                      <a:srcRect/>
                      <a:stretch>
                        <a:fillRect/>
                      </a:stretch>
                    </p:blipFill>
                    <p:spPr bwMode="auto">
                      <a:xfrm>
                        <a:off x="0" y="1724025"/>
                        <a:ext cx="91821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5059" name="Text Box 29"/>
          <p:cNvSpPr txBox="1">
            <a:spLocks noChangeArrowheads="1"/>
          </p:cNvSpPr>
          <p:nvPr/>
        </p:nvSpPr>
        <p:spPr bwMode="auto">
          <a:xfrm>
            <a:off x="876300" y="6019800"/>
            <a:ext cx="698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a:t>Soru, döviz kuru riskinden korunmak için hiçbir araç kullanmadığını belirten firmalara yöneltilmiştir.</a:t>
            </a:r>
          </a:p>
        </p:txBody>
      </p:sp>
      <p:sp>
        <p:nvSpPr>
          <p:cNvPr id="11" name="TextBox 5"/>
          <p:cNvSpPr txBox="1"/>
          <p:nvPr/>
        </p:nvSpPr>
        <p:spPr>
          <a:xfrm>
            <a:off x="77057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281</a:t>
            </a:r>
            <a:endParaRPr lang="tr-TR" sz="1200" b="1" dirty="0">
              <a:cs typeface="+mn-cs"/>
            </a:endParaRPr>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45062" name="Text Box 8"/>
          <p:cNvSpPr txBox="1">
            <a:spLocks noChangeArrowheads="1"/>
          </p:cNvSpPr>
          <p:nvPr/>
        </p:nvSpPr>
        <p:spPr bwMode="auto">
          <a:xfrm>
            <a:off x="1476375" y="1412875"/>
            <a:ext cx="7488238"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a:solidFill>
                  <a:srgbClr val="000000"/>
                </a:solidFill>
              </a:rPr>
              <a:t>Döviz kuru riskinden korunmak için herhangi bir araç kullanmama nedenlerinizi belirtir misiniz?</a:t>
            </a:r>
            <a:r>
              <a:rPr lang="tr-TR" sz="1200" i="1">
                <a:solidFill>
                  <a:srgbClr val="000000"/>
                </a:solidFill>
              </a:rPr>
              <a:t> (Çok Cevap)</a:t>
            </a:r>
          </a:p>
        </p:txBody>
      </p:sp>
      <p:sp>
        <p:nvSpPr>
          <p:cNvPr id="12"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sv-SE" sz="2000" b="1" dirty="0">
                <a:effectLst>
                  <a:outerShdw blurRad="38100" dist="38100" dir="2700000" algn="tl">
                    <a:srgbClr val="C0C0C0"/>
                  </a:outerShdw>
                </a:effectLst>
              </a:rPr>
              <a:t>Döviz Kuru Riskin</a:t>
            </a:r>
            <a:r>
              <a:rPr lang="tr-TR" sz="2000" b="1" dirty="0">
                <a:effectLst>
                  <a:outerShdw blurRad="38100" dist="38100" dir="2700000" algn="tl">
                    <a:srgbClr val="C0C0C0"/>
                  </a:outerShdw>
                </a:effectLst>
              </a:rPr>
              <a:t>e Karşı Araç Kullanmama Nedenleri</a:t>
            </a:r>
            <a:endParaRPr lang="sv-SE"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812" name="Group 68"/>
          <p:cNvGraphicFramePr>
            <a:graphicFrameLocks noGrp="1"/>
          </p:cNvGraphicFramePr>
          <p:nvPr>
            <p:extLst>
              <p:ext uri="{D42A27DB-BD31-4B8C-83A1-F6EECF244321}">
                <p14:modId xmlns:p14="http://schemas.microsoft.com/office/powerpoint/2010/main" val="1883291263"/>
              </p:ext>
            </p:extLst>
          </p:nvPr>
        </p:nvGraphicFramePr>
        <p:xfrm>
          <a:off x="900113" y="1498600"/>
          <a:ext cx="7416800" cy="4306887"/>
        </p:xfrm>
        <a:graphic>
          <a:graphicData uri="http://schemas.openxmlformats.org/drawingml/2006/table">
            <a:tbl>
              <a:tblPr/>
              <a:tblGrid>
                <a:gridCol w="2807791"/>
                <a:gridCol w="2269034"/>
                <a:gridCol w="2339975"/>
              </a:tblGrid>
              <a:tr h="94486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FFFFFF"/>
                          </a:solidFill>
                          <a:effectLst/>
                          <a:latin typeface="Palatino Linotype" pitchFamily="18" charset="0"/>
                        </a:rPr>
                        <a:t>Destekler  </a:t>
                      </a:r>
                    </a:p>
                  </a:txBody>
                  <a:tcPr marT="45712" marB="45712"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FFFFFF"/>
                          </a:solidFill>
                          <a:effectLst/>
                          <a:latin typeface="Palatino Linotype" pitchFamily="18" charset="0"/>
                        </a:rPr>
                        <a:t> Ekim-Aralık 2011 Döneminde Yararlanılan Kaynaklar</a:t>
                      </a:r>
                    </a:p>
                  </a:txBody>
                  <a:tcPr marT="45712" marB="45712"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FFFFFF"/>
                          </a:solidFill>
                          <a:effectLst/>
                          <a:latin typeface="Palatino Linotype" pitchFamily="18" charset="0"/>
                        </a:rPr>
                        <a:t>Ocak-Mart 2012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FFFFFF"/>
                          </a:solidFill>
                          <a:effectLst/>
                          <a:latin typeface="Palatino Linotype" pitchFamily="18" charset="0"/>
                        </a:rPr>
                        <a:t>Döneminde Yararlanılması Planlanan Kaynaklar</a:t>
                      </a:r>
                    </a:p>
                  </a:txBody>
                  <a:tcPr marT="45712" marB="45712" anchor="b"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2"/>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Dahilde İşleme Rejimi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50,0%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51,0%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Fuar Teşvikleri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34,0%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42,1%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Yatırım Teşvikleri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25,4%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31,0%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İstihdam Destekleri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19,0%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23,5%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Ar-Ge destekleri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13,3%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21,2%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319060">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KOSGEB destekleri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10,8%</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18,1%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Yurtdışı Ofis Mağaza Destekleri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5,2%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11,3%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Diğer</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6,5%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7,7%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Hiçbiri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dirty="0">
                          <a:solidFill>
                            <a:srgbClr val="000000"/>
                          </a:solidFill>
                          <a:effectLst/>
                          <a:latin typeface="Palatino Linotype" pitchFamily="18" charset="0"/>
                        </a:rPr>
                        <a:t>24,2%</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dirty="0">
                          <a:solidFill>
                            <a:srgbClr val="000000"/>
                          </a:solidFill>
                          <a:effectLst/>
                          <a:latin typeface="Palatino Linotype" pitchFamily="18" charset="0"/>
                        </a:rPr>
                        <a:t>17,5%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338107">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chemeClr val="bg1"/>
                          </a:solidFill>
                          <a:effectLst/>
                          <a:latin typeface="Palatino Linotype" pitchFamily="18" charset="0"/>
                        </a:rPr>
                        <a:t>BAZ</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chemeClr val="bg1"/>
                          </a:solidFill>
                          <a:effectLst/>
                          <a:latin typeface="Palatino Linotype" pitchFamily="18" charset="0"/>
                        </a:rPr>
                        <a:t>520</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chemeClr val="bg1"/>
                          </a:solidFill>
                          <a:effectLst/>
                          <a:latin typeface="Palatino Linotype" pitchFamily="18" charset="0"/>
                        </a:rPr>
                        <a:t>520</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2"/>
                    </a:solidFill>
                  </a:tcPr>
                </a:tc>
              </a:tr>
            </a:tbl>
          </a:graphicData>
        </a:graphic>
      </p:graphicFrame>
      <p:sp>
        <p:nvSpPr>
          <p:cNvPr id="46132" name="AutoShape 475"/>
          <p:cNvSpPr>
            <a:spLocks noChangeArrowheads="1"/>
          </p:cNvSpPr>
          <p:nvPr/>
        </p:nvSpPr>
        <p:spPr bwMode="auto">
          <a:xfrm>
            <a:off x="7467600" y="3124200"/>
            <a:ext cx="152400" cy="228600"/>
          </a:xfrm>
          <a:prstGeom prst="up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tr-TR"/>
          </a:p>
        </p:txBody>
      </p:sp>
      <p:sp>
        <p:nvSpPr>
          <p:cNvPr id="46133" name="AutoShape 476"/>
          <p:cNvSpPr>
            <a:spLocks noChangeArrowheads="1"/>
          </p:cNvSpPr>
          <p:nvPr/>
        </p:nvSpPr>
        <p:spPr bwMode="auto">
          <a:xfrm>
            <a:off x="7467600" y="3848472"/>
            <a:ext cx="152400" cy="228600"/>
          </a:xfrm>
          <a:prstGeom prst="up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tr-TR"/>
          </a:p>
        </p:txBody>
      </p:sp>
      <p:sp>
        <p:nvSpPr>
          <p:cNvPr id="46134" name="AutoShape 478"/>
          <p:cNvSpPr>
            <a:spLocks noChangeArrowheads="1"/>
          </p:cNvSpPr>
          <p:nvPr/>
        </p:nvSpPr>
        <p:spPr bwMode="auto">
          <a:xfrm>
            <a:off x="7467600" y="4191000"/>
            <a:ext cx="152400" cy="228600"/>
          </a:xfrm>
          <a:prstGeom prst="up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tr-TR"/>
          </a:p>
        </p:txBody>
      </p:sp>
      <p:sp>
        <p:nvSpPr>
          <p:cNvPr id="46135" name="AutoShape 488"/>
          <p:cNvSpPr>
            <a:spLocks noChangeArrowheads="1"/>
          </p:cNvSpPr>
          <p:nvPr/>
        </p:nvSpPr>
        <p:spPr bwMode="auto">
          <a:xfrm>
            <a:off x="7467600" y="2819400"/>
            <a:ext cx="152400" cy="228600"/>
          </a:xfrm>
          <a:prstGeom prst="up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tr-TR"/>
          </a:p>
        </p:txBody>
      </p:sp>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a:effectLst>
                  <a:outerShdw blurRad="38100" dist="38100" dir="2700000" algn="tl">
                    <a:srgbClr val="C0C0C0"/>
                  </a:outerShdw>
                </a:effectLst>
              </a:rPr>
              <a:t>Devlet Desteklerinden Yararlanma Durumu</a:t>
            </a:r>
            <a:endParaRPr lang="sv-SE" sz="2000" b="1" dirty="0">
              <a:effectLst>
                <a:outerShdw blurRad="38100" dist="38100" dir="2700000" algn="tl">
                  <a:srgbClr val="C0C0C0"/>
                </a:outerShdw>
              </a:effectLst>
            </a:endParaRPr>
          </a:p>
        </p:txBody>
      </p:sp>
      <p:sp>
        <p:nvSpPr>
          <p:cNvPr id="8" name="AutoShape 476"/>
          <p:cNvSpPr>
            <a:spLocks noChangeArrowheads="1"/>
          </p:cNvSpPr>
          <p:nvPr/>
        </p:nvSpPr>
        <p:spPr bwMode="auto">
          <a:xfrm>
            <a:off x="7452320" y="4509120"/>
            <a:ext cx="152400" cy="228600"/>
          </a:xfrm>
          <a:prstGeom prst="up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tr-TR"/>
          </a:p>
        </p:txBody>
      </p:sp>
      <p:sp>
        <p:nvSpPr>
          <p:cNvPr id="9" name="AutoShape 476"/>
          <p:cNvSpPr>
            <a:spLocks noChangeArrowheads="1"/>
          </p:cNvSpPr>
          <p:nvPr/>
        </p:nvSpPr>
        <p:spPr bwMode="auto">
          <a:xfrm>
            <a:off x="7452320" y="3501008"/>
            <a:ext cx="152400" cy="228600"/>
          </a:xfrm>
          <a:prstGeom prst="up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tr-T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9724" name="Group 92"/>
          <p:cNvGraphicFramePr>
            <a:graphicFrameLocks noGrp="1"/>
          </p:cNvGraphicFramePr>
          <p:nvPr>
            <p:extLst>
              <p:ext uri="{D42A27DB-BD31-4B8C-83A1-F6EECF244321}">
                <p14:modId xmlns:p14="http://schemas.microsoft.com/office/powerpoint/2010/main" val="3542219323"/>
              </p:ext>
            </p:extLst>
          </p:nvPr>
        </p:nvGraphicFramePr>
        <p:xfrm>
          <a:off x="1295400" y="1676400"/>
          <a:ext cx="6494463" cy="3343672"/>
        </p:xfrm>
        <a:graphic>
          <a:graphicData uri="http://schemas.openxmlformats.org/drawingml/2006/table">
            <a:tbl>
              <a:tblPr/>
              <a:tblGrid>
                <a:gridCol w="2640013"/>
                <a:gridCol w="963612"/>
                <a:gridCol w="963613"/>
                <a:gridCol w="963612"/>
                <a:gridCol w="963613"/>
              </a:tblGrid>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Destekler</a:t>
                      </a: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294084">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Dahilde İşleme Rejimi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50,0%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62,1%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62,1%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37,1%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Fuar Teşvikleri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34,0%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32,7%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43,1%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30,7%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Yatırım Teşvikleri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25,4%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36,6%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25,9%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18,3%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İstihdam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19,0%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22,2%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21,6%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15,9%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Ar-Ge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13,3%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19,6%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13,8%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9,2%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KOSGEB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10,8%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19,9%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Yurtdışı Ofis Mağaza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5,2%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6,5%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7,8%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Hiçbiri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24,2%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17,0%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23,3%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29,1%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smtClean="0">
                          <a:ln>
                            <a:noFill/>
                          </a:ln>
                          <a:solidFill>
                            <a:schemeClr val="bg1"/>
                          </a:solidFill>
                          <a:effectLst/>
                          <a:latin typeface="Palatino Linotype" pitchFamily="18" charset="0"/>
                        </a:rPr>
                        <a:t>BAZ</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520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116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251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47180" name="Text Box 29"/>
          <p:cNvSpPr txBox="1">
            <a:spLocks noChangeArrowheads="1"/>
          </p:cNvSpPr>
          <p:nvPr/>
        </p:nvSpPr>
        <p:spPr bwMode="auto">
          <a:xfrm>
            <a:off x="942975" y="57912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tabloda; </a:t>
            </a:r>
            <a:r>
              <a:rPr lang="tr-TR" sz="1000" dirty="0" smtClean="0"/>
              <a:t>Ekim - Aralık döneminde </a:t>
            </a:r>
            <a:r>
              <a:rPr lang="tr-TR" sz="1000" dirty="0"/>
              <a:t>yararlanılan devlet desteklerinin oranı firmaların ihracat büyüklükleri </a:t>
            </a:r>
            <a:r>
              <a:rPr lang="tr-TR" sz="1000" dirty="0" err="1"/>
              <a:t>kırılımında</a:t>
            </a:r>
            <a:r>
              <a:rPr lang="tr-TR" sz="1000" dirty="0"/>
              <a:t> incelenmektedir. </a:t>
            </a:r>
          </a:p>
          <a:p>
            <a:pPr algn="just" eaLnBrk="1" hangingPunct="1"/>
            <a:endParaRPr lang="tr-TR" sz="1000" dirty="0"/>
          </a:p>
        </p:txBody>
      </p:sp>
      <p:sp>
        <p:nvSpPr>
          <p:cNvPr id="5"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Yararlanılan Devlet Destekleri</a:t>
            </a:r>
            <a:endParaRPr lang="sv-SE"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741" name="Group 85"/>
          <p:cNvGraphicFramePr>
            <a:graphicFrameLocks noGrp="1"/>
          </p:cNvGraphicFramePr>
          <p:nvPr>
            <p:extLst>
              <p:ext uri="{D42A27DB-BD31-4B8C-83A1-F6EECF244321}">
                <p14:modId xmlns:p14="http://schemas.microsoft.com/office/powerpoint/2010/main" val="4066512263"/>
              </p:ext>
            </p:extLst>
          </p:nvPr>
        </p:nvGraphicFramePr>
        <p:xfrm>
          <a:off x="1295400" y="1676400"/>
          <a:ext cx="6494463" cy="3354388"/>
        </p:xfrm>
        <a:graphic>
          <a:graphicData uri="http://schemas.openxmlformats.org/drawingml/2006/table">
            <a:tbl>
              <a:tblPr/>
              <a:tblGrid>
                <a:gridCol w="2640013"/>
                <a:gridCol w="963612"/>
                <a:gridCol w="963613"/>
                <a:gridCol w="963612"/>
                <a:gridCol w="963613"/>
              </a:tblGrid>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Destekler</a:t>
                      </a: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Dahilde İşleme Rejimi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51,0%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62,7%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62,9%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38,2%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Fuar Teşvikleri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42,1%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37,3%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40,6%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Yatırım Teşvikleri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31,0%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33,6%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25,5%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İstihdam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23,5%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26,1%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24,1%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21,5%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Ar-Ge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21,2%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24,2%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25,0%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17,5%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KOSGEB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18,1%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6,9%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31,5%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Yurtdışı Ofis Mağaza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11,3%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13,1%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12,9%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9,6%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7,7%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9,2%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9,5%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Hiçbiri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17,5%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15,0%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15,5%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19,9%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smtClean="0">
                          <a:ln>
                            <a:noFill/>
                          </a:ln>
                          <a:solidFill>
                            <a:schemeClr val="bg1"/>
                          </a:solidFill>
                          <a:effectLst/>
                          <a:latin typeface="Palatino Linotype" pitchFamily="18" charset="0"/>
                        </a:rPr>
                        <a:t>BAZ</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520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116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251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48204" name="Text Box 29"/>
          <p:cNvSpPr txBox="1">
            <a:spLocks noChangeArrowheads="1"/>
          </p:cNvSpPr>
          <p:nvPr/>
        </p:nvSpPr>
        <p:spPr bwMode="auto">
          <a:xfrm>
            <a:off x="942975" y="57912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tabloda; </a:t>
            </a:r>
            <a:r>
              <a:rPr lang="tr-TR" sz="1000" dirty="0" smtClean="0"/>
              <a:t>Ocak- Mart döneminde </a:t>
            </a:r>
            <a:r>
              <a:rPr lang="tr-TR" sz="1000" dirty="0"/>
              <a:t>yararlanılması planlanan devlet desteklerinin oranı firmaların ihracat büyüklükleri </a:t>
            </a:r>
            <a:r>
              <a:rPr lang="tr-TR" sz="1000" dirty="0" err="1"/>
              <a:t>kırılımında</a:t>
            </a:r>
            <a:r>
              <a:rPr lang="tr-TR" sz="1000" dirty="0"/>
              <a:t> incelenmektedir. </a:t>
            </a:r>
          </a:p>
          <a:p>
            <a:pPr algn="just" eaLnBrk="1" hangingPunct="1"/>
            <a:endParaRPr lang="tr-TR" sz="1000" dirty="0"/>
          </a:p>
        </p:txBody>
      </p:sp>
      <p:sp>
        <p:nvSpPr>
          <p:cNvPr id="5" name="Text Box 5"/>
          <p:cNvSpPr txBox="1">
            <a:spLocks noChangeArrowheads="1"/>
          </p:cNvSpPr>
          <p:nvPr/>
        </p:nvSpPr>
        <p:spPr bwMode="auto">
          <a:xfrm>
            <a:off x="755650" y="909638"/>
            <a:ext cx="8712894" cy="707886"/>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2012 Yılının İlk Çeyreğinde </a:t>
            </a:r>
            <a:r>
              <a:rPr lang="tr-TR" sz="2000" b="1" dirty="0">
                <a:effectLst>
                  <a:outerShdw blurRad="38100" dist="38100" dir="2700000" algn="tl">
                    <a:srgbClr val="C0C0C0"/>
                  </a:outerShdw>
                </a:effectLst>
              </a:rPr>
              <a:t>Yararlanılması Planlanan Devlet </a:t>
            </a:r>
            <a:endParaRPr lang="tr-TR" sz="2000" b="1" dirty="0" smtClean="0">
              <a:effectLst>
                <a:outerShdw blurRad="38100" dist="38100" dir="2700000" algn="tl">
                  <a:srgbClr val="C0C0C0"/>
                </a:outerShdw>
              </a:effectLst>
            </a:endParaRPr>
          </a:p>
          <a:p>
            <a:pPr>
              <a:defRPr/>
            </a:pPr>
            <a:r>
              <a:rPr lang="tr-TR" sz="2000" b="1" dirty="0" smtClean="0">
                <a:effectLst>
                  <a:outerShdw blurRad="38100" dist="38100" dir="2700000" algn="tl">
                    <a:srgbClr val="C0C0C0"/>
                  </a:outerShdw>
                </a:effectLst>
              </a:rPr>
              <a:t>Destekleri</a:t>
            </a:r>
            <a:endParaRPr lang="sv-SE"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755650" y="765175"/>
            <a:ext cx="7920038" cy="396875"/>
          </a:xfrm>
          <a:prstGeom prst="rect">
            <a:avLst/>
          </a:prstGeom>
          <a:noFill/>
          <a:ln>
            <a:noFill/>
          </a:ln>
          <a:effectLs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2000" b="1" dirty="0" smtClean="0">
                <a:effectLst>
                  <a:outerShdw blurRad="38100" dist="38100" dir="2700000" algn="tl">
                    <a:srgbClr val="C0C0C0"/>
                  </a:outerShdw>
                </a:effectLst>
              </a:rPr>
              <a:t>2011 Yılının Son Çeyreğinden </a:t>
            </a:r>
            <a:r>
              <a:rPr lang="tr-TR" sz="2000" b="1" dirty="0">
                <a:effectLst>
                  <a:outerShdw blurRad="38100" dist="38100" dir="2700000" algn="tl">
                    <a:srgbClr val="C0C0C0"/>
                  </a:outerShdw>
                </a:effectLst>
              </a:rPr>
              <a:t>İstihdam Verileri</a:t>
            </a:r>
            <a:endParaRPr lang="en-US" sz="2000" b="1" dirty="0">
              <a:effectLst>
                <a:outerShdw blurRad="38100" dist="38100" dir="2700000" algn="tl">
                  <a:srgbClr val="C0C0C0"/>
                </a:outerShdw>
              </a:effectLst>
            </a:endParaRPr>
          </a:p>
        </p:txBody>
      </p:sp>
      <p:sp>
        <p:nvSpPr>
          <p:cNvPr id="3" name="Rectangle 4"/>
          <p:cNvSpPr>
            <a:spLocks noChangeArrowheads="1"/>
          </p:cNvSpPr>
          <p:nvPr/>
        </p:nvSpPr>
        <p:spPr bwMode="auto">
          <a:xfrm>
            <a:off x="914400" y="1230313"/>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r>
              <a:rPr lang="tr-TR" sz="2000" b="1">
                <a:latin typeface="Monotype Corsiva" pitchFamily="66" charset="0"/>
              </a:rPr>
              <a:t>S</a:t>
            </a:r>
            <a:endParaRPr lang="en-US" sz="2000" b="1">
              <a:latin typeface="Monotype Corsiva" pitchFamily="66" charset="0"/>
            </a:endParaRPr>
          </a:p>
        </p:txBody>
      </p:sp>
      <p:sp>
        <p:nvSpPr>
          <p:cNvPr id="4" name="Text Box 5"/>
          <p:cNvSpPr txBox="1">
            <a:spLocks noChangeArrowheads="1"/>
          </p:cNvSpPr>
          <p:nvPr/>
        </p:nvSpPr>
        <p:spPr bwMode="auto">
          <a:xfrm>
            <a:off x="1476375" y="1225550"/>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hangingPunct="1"/>
            <a:r>
              <a:rPr lang="tr-TR" sz="1400" i="1" dirty="0" smtClean="0"/>
              <a:t>Ekim- Aralık döneminde</a:t>
            </a:r>
            <a:r>
              <a:rPr lang="tr-TR" sz="1400" i="1" dirty="0"/>
              <a:t>, firmanızda </a:t>
            </a:r>
            <a:r>
              <a:rPr lang="tr-TR" sz="1400" i="1" u="sng" dirty="0"/>
              <a:t>toplam</a:t>
            </a:r>
            <a:r>
              <a:rPr lang="tr-TR" sz="1400" i="1" dirty="0"/>
              <a:t> kaç çalışan istihdam ettiniz?</a:t>
            </a:r>
          </a:p>
        </p:txBody>
      </p:sp>
      <p:sp>
        <p:nvSpPr>
          <p:cNvPr id="5" name="AutoShape 5"/>
          <p:cNvSpPr>
            <a:spLocks noChangeArrowheads="1"/>
          </p:cNvSpPr>
          <p:nvPr/>
        </p:nvSpPr>
        <p:spPr bwMode="auto">
          <a:xfrm>
            <a:off x="0" y="1876425"/>
            <a:ext cx="4572000" cy="4371975"/>
          </a:xfrm>
          <a:prstGeom prst="roundRect">
            <a:avLst>
              <a:gd name="adj" fmla="val 16667"/>
            </a:avLst>
          </a:prstGeom>
          <a:solidFill>
            <a:schemeClr val="bg1"/>
          </a:solidFill>
          <a:ln w="9525" algn="ctr">
            <a:solidFill>
              <a:schemeClr val="bg2"/>
            </a:solidFill>
            <a:round/>
            <a:headEnd/>
            <a:tailEnd/>
          </a:ln>
        </p:spPr>
        <p:txBody>
          <a:bodyPr wrap="none" anchor="ctr"/>
          <a:lstStyle/>
          <a:p>
            <a:endParaRPr lang="tr-TR"/>
          </a:p>
        </p:txBody>
      </p:sp>
      <p:sp>
        <p:nvSpPr>
          <p:cNvPr id="6" name="AutoShape 5"/>
          <p:cNvSpPr>
            <a:spLocks noChangeArrowheads="1"/>
          </p:cNvSpPr>
          <p:nvPr/>
        </p:nvSpPr>
        <p:spPr bwMode="auto">
          <a:xfrm>
            <a:off x="4572000" y="1905000"/>
            <a:ext cx="4572000" cy="4371975"/>
          </a:xfrm>
          <a:prstGeom prst="roundRect">
            <a:avLst>
              <a:gd name="adj" fmla="val 16667"/>
            </a:avLst>
          </a:prstGeom>
          <a:solidFill>
            <a:schemeClr val="bg1"/>
          </a:solidFill>
          <a:ln w="9525" algn="ctr">
            <a:solidFill>
              <a:schemeClr val="bg2"/>
            </a:solidFill>
            <a:round/>
            <a:headEnd/>
            <a:tailEnd/>
          </a:ln>
        </p:spPr>
        <p:txBody>
          <a:bodyPr wrap="none" anchor="ctr"/>
          <a:lstStyle/>
          <a:p>
            <a:endParaRPr lang="tr-TR"/>
          </a:p>
        </p:txBody>
      </p:sp>
      <p:graphicFrame>
        <p:nvGraphicFramePr>
          <p:cNvPr id="7" name="Group 126"/>
          <p:cNvGraphicFramePr>
            <a:graphicFrameLocks noGrp="1"/>
          </p:cNvGraphicFramePr>
          <p:nvPr>
            <p:extLst>
              <p:ext uri="{D42A27DB-BD31-4B8C-83A1-F6EECF244321}">
                <p14:modId xmlns:p14="http://schemas.microsoft.com/office/powerpoint/2010/main" val="2657681840"/>
              </p:ext>
            </p:extLst>
          </p:nvPr>
        </p:nvGraphicFramePr>
        <p:xfrm>
          <a:off x="152400" y="2514600"/>
          <a:ext cx="4343400" cy="1687513"/>
        </p:xfrm>
        <a:graphic>
          <a:graphicData uri="http://schemas.openxmlformats.org/drawingml/2006/table">
            <a:tbl>
              <a:tblPr/>
              <a:tblGrid>
                <a:gridCol w="1447800"/>
                <a:gridCol w="685800"/>
                <a:gridCol w="685800"/>
                <a:gridCol w="868363"/>
                <a:gridCol w="655637"/>
              </a:tblGrid>
              <a:tr h="306481">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100" b="1" i="0" u="none" strike="noStrike" cap="none" normalizeH="0" baseline="0" dirty="0" smtClean="0">
                        <a:ln>
                          <a:noFill/>
                        </a:ln>
                        <a:solidFill>
                          <a:schemeClr val="bg1"/>
                        </a:solidFill>
                        <a:effectLst/>
                        <a:latin typeface="Palatino Linotype" pitchFamily="18" charset="0"/>
                      </a:endParaRP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Genel</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İlk 500</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İkinci 500</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Diğer</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460344">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1100" b="1" i="0" u="none" strike="noStrike" cap="none" normalizeH="0" baseline="0" smtClean="0">
                          <a:ln>
                            <a:noFill/>
                          </a:ln>
                          <a:solidFill>
                            <a:srgbClr val="000000"/>
                          </a:solidFill>
                          <a:effectLst/>
                          <a:latin typeface="Palatino Linotype" pitchFamily="18" charset="0"/>
                        </a:rPr>
                        <a:t>Beyaz Yakalı</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30</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(n:506)</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86</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150)</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45</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114)</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15</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242)</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460344">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1100" b="1" i="0" u="none" strike="noStrike" cap="none" normalizeH="0" baseline="0" smtClean="0">
                          <a:ln>
                            <a:noFill/>
                          </a:ln>
                          <a:solidFill>
                            <a:srgbClr val="000000"/>
                          </a:solidFill>
                          <a:effectLst/>
                          <a:latin typeface="Palatino Linotype" pitchFamily="18" charset="0"/>
                        </a:rPr>
                        <a:t>Mavi Yakalı</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130</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481</a:t>
                      </a:r>
                      <a:r>
                        <a:rPr kumimoji="0" lang="tr-TR" sz="1100" b="0" i="1" u="none" strike="noStrike" cap="none" normalizeH="0" baseline="0" dirty="0" smtClean="0">
                          <a:ln>
                            <a:noFill/>
                          </a:ln>
                          <a:solidFill>
                            <a:schemeClr val="tx1"/>
                          </a:solidFill>
                          <a:effectLst/>
                          <a:latin typeface="Palatino Linotype" pitchFamily="18" charset="0"/>
                          <a:sym typeface="Wingdings" pitchFamily="2" charset="2"/>
                        </a:rPr>
                        <a:t>)</a:t>
                      </a:r>
                      <a:endParaRPr kumimoji="0" lang="tr-TR" sz="1100" b="0" i="1" u="none" strike="noStrike" cap="none" normalizeH="0" baseline="0" dirty="0" smtClean="0">
                        <a:ln>
                          <a:noFill/>
                        </a:ln>
                        <a:solidFill>
                          <a:schemeClr val="tx1"/>
                        </a:solidFill>
                        <a:effectLst/>
                        <a:latin typeface="Palatino Linotype" pitchFamily="18" charset="0"/>
                      </a:endParaRP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312</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136)</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185</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111)</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56</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234)</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460344">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1100" b="1" i="0" u="none" strike="noStrike" cap="none" normalizeH="0" baseline="0" smtClean="0">
                          <a:ln>
                            <a:noFill/>
                          </a:ln>
                          <a:solidFill>
                            <a:srgbClr val="000000"/>
                          </a:solidFill>
                          <a:effectLst/>
                          <a:latin typeface="Palatino Linotype" pitchFamily="18" charset="0"/>
                        </a:rPr>
                        <a:t>Ar-Ge Personeli</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5</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286)</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11</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82)</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5</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70)</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2</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117)</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bl>
          </a:graphicData>
        </a:graphic>
      </p:graphicFrame>
      <p:sp>
        <p:nvSpPr>
          <p:cNvPr id="8" name="Text Box 88"/>
          <p:cNvSpPr txBox="1">
            <a:spLocks noChangeArrowheads="1"/>
          </p:cNvSpPr>
          <p:nvPr/>
        </p:nvSpPr>
        <p:spPr bwMode="auto">
          <a:xfrm>
            <a:off x="381000" y="4648200"/>
            <a:ext cx="379888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hangingPunct="1"/>
            <a:r>
              <a:rPr lang="tr-TR" sz="1000" dirty="0"/>
              <a:t>Firma büyüklüğüne bağlı olarak çalışan sayısındaki değişkenlik nedeniyle ortalama olarak medyan kullanılmıştır.</a:t>
            </a:r>
          </a:p>
          <a:p>
            <a:pPr eaLnBrk="1" hangingPunct="1"/>
            <a:endParaRPr lang="tr-TR" sz="1000" dirty="0"/>
          </a:p>
          <a:p>
            <a:pPr algn="just" eaLnBrk="1" hangingPunct="1"/>
            <a:r>
              <a:rPr lang="tr-TR" sz="1000" dirty="0"/>
              <a:t>2011 yılı </a:t>
            </a:r>
            <a:r>
              <a:rPr lang="tr-TR" sz="1000" dirty="0" smtClean="0"/>
              <a:t>4. </a:t>
            </a:r>
            <a:r>
              <a:rPr lang="tr-TR" sz="1000" dirty="0"/>
              <a:t>çeyrekte sektörde ortalama çalışan sayısı </a:t>
            </a:r>
            <a:r>
              <a:rPr lang="tr-TR" sz="1000" dirty="0" smtClean="0"/>
              <a:t>165 </a:t>
            </a:r>
            <a:r>
              <a:rPr lang="tr-TR" sz="1000" dirty="0"/>
              <a:t>olarak hesaplanmaktadır. </a:t>
            </a:r>
            <a:r>
              <a:rPr lang="tr-TR" sz="1000" b="1" dirty="0" smtClean="0"/>
              <a:t>Yıllık olarak değerlendirildiğinde 2. ve 3. çeyreklerde yılın ilk çeyreğine kıyasla azalan çalışan sayısının son dönem itibariyle artışa geçtiği görülmektedir. </a:t>
            </a:r>
            <a:r>
              <a:rPr lang="tr-TR" sz="1000" dirty="0" smtClean="0"/>
              <a:t>Yandaki </a:t>
            </a:r>
            <a:r>
              <a:rPr lang="tr-TR" sz="1000" dirty="0"/>
              <a:t>grafikte dönemlere göre ortalama çalışan sayısındaki değişim incelenmektedir. </a:t>
            </a:r>
          </a:p>
        </p:txBody>
      </p:sp>
      <p:graphicFrame>
        <p:nvGraphicFramePr>
          <p:cNvPr id="9" name="Object 425"/>
          <p:cNvGraphicFramePr>
            <a:graphicFrameLocks noChangeAspect="1"/>
          </p:cNvGraphicFramePr>
          <p:nvPr>
            <p:extLst>
              <p:ext uri="{D42A27DB-BD31-4B8C-83A1-F6EECF244321}">
                <p14:modId xmlns:p14="http://schemas.microsoft.com/office/powerpoint/2010/main" val="2494137760"/>
              </p:ext>
            </p:extLst>
          </p:nvPr>
        </p:nvGraphicFramePr>
        <p:xfrm>
          <a:off x="4684713" y="2184400"/>
          <a:ext cx="4392612" cy="4068763"/>
        </p:xfrm>
        <a:graphic>
          <a:graphicData uri="http://schemas.openxmlformats.org/presentationml/2006/ole">
            <mc:AlternateContent xmlns:mc="http://schemas.openxmlformats.org/markup-compatibility/2006">
              <mc:Choice xmlns:v="urn:schemas-microsoft-com:vml" Requires="v">
                <p:oleObj spid="_x0000_s77859" name="Çizelge" r:id="rId3" imgW="4381410" imgH="4057642" progId="MSGraph.Chart.8">
                  <p:embed followColorScheme="full"/>
                </p:oleObj>
              </mc:Choice>
              <mc:Fallback>
                <p:oleObj name="Çizelge" r:id="rId3" imgW="4381410" imgH="4057642" progId="MSGraph.Chart.8">
                  <p:embed followColorScheme="full"/>
                  <p:pic>
                    <p:nvPicPr>
                      <p:cNvPr id="0" name=""/>
                      <p:cNvPicPr>
                        <a:picLocks noChangeAspect="1" noChangeArrowheads="1"/>
                      </p:cNvPicPr>
                      <p:nvPr/>
                    </p:nvPicPr>
                    <p:blipFill>
                      <a:blip r:embed="rId4"/>
                      <a:srcRect/>
                      <a:stretch>
                        <a:fillRect/>
                      </a:stretch>
                    </p:blipFill>
                    <p:spPr bwMode="auto">
                      <a:xfrm>
                        <a:off x="4684713" y="2184400"/>
                        <a:ext cx="4392612" cy="406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Text Box 29"/>
          <p:cNvSpPr txBox="1">
            <a:spLocks noChangeArrowheads="1"/>
          </p:cNvSpPr>
          <p:nvPr/>
        </p:nvSpPr>
        <p:spPr bwMode="auto">
          <a:xfrm>
            <a:off x="5638800" y="2133600"/>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ctr" eaLnBrk="1" hangingPunct="1"/>
            <a:r>
              <a:rPr lang="tr-TR" sz="1200" b="1" dirty="0"/>
              <a:t>Dönemlere Göre Ortalama Personel Sayısındaki Değişim</a:t>
            </a:r>
          </a:p>
        </p:txBody>
      </p:sp>
    </p:spTree>
    <p:extLst>
      <p:ext uri="{BB962C8B-B14F-4D97-AF65-F5344CB8AC3E}">
        <p14:creationId xmlns:p14="http://schemas.microsoft.com/office/powerpoint/2010/main" val="33072176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9154" name="Object 76"/>
          <p:cNvGraphicFramePr>
            <a:graphicFrameLocks noChangeAspect="1"/>
          </p:cNvGraphicFramePr>
          <p:nvPr>
            <p:extLst>
              <p:ext uri="{D42A27DB-BD31-4B8C-83A1-F6EECF244321}">
                <p14:modId xmlns:p14="http://schemas.microsoft.com/office/powerpoint/2010/main" val="500636075"/>
              </p:ext>
            </p:extLst>
          </p:nvPr>
        </p:nvGraphicFramePr>
        <p:xfrm>
          <a:off x="539750" y="2106613"/>
          <a:ext cx="7524750" cy="4130675"/>
        </p:xfrm>
        <a:graphic>
          <a:graphicData uri="http://schemas.openxmlformats.org/presentationml/2006/ole">
            <mc:AlternateContent xmlns:mc="http://schemas.openxmlformats.org/markup-compatibility/2006">
              <mc:Choice xmlns:v="urn:schemas-microsoft-com:vml" Requires="v">
                <p:oleObj spid="_x0000_s49300" name="Çizelge" r:id="rId3" imgW="8010495" imgH="4400457" progId="MSGraph.Chart.8">
                  <p:embed followColorScheme="full"/>
                </p:oleObj>
              </mc:Choice>
              <mc:Fallback>
                <p:oleObj name="Çizelge" r:id="rId3" imgW="8010495" imgH="4400457" progId="MSGraph.Chart.8">
                  <p:embed followColorScheme="full"/>
                  <p:pic>
                    <p:nvPicPr>
                      <p:cNvPr id="0" name="Object 76"/>
                      <p:cNvPicPr>
                        <a:picLocks noChangeAspect="1" noChangeArrowheads="1"/>
                      </p:cNvPicPr>
                      <p:nvPr/>
                    </p:nvPicPr>
                    <p:blipFill>
                      <a:blip r:embed="rId4"/>
                      <a:srcRect/>
                      <a:stretch>
                        <a:fillRect/>
                      </a:stretch>
                    </p:blipFill>
                    <p:spPr bwMode="auto">
                      <a:xfrm>
                        <a:off x="539750" y="2106613"/>
                        <a:ext cx="7524750" cy="413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TextBox 5"/>
          <p:cNvSpPr txBox="1"/>
          <p:nvPr/>
        </p:nvSpPr>
        <p:spPr>
          <a:xfrm>
            <a:off x="7667625" y="6165850"/>
            <a:ext cx="811213" cy="2762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7" name="Group 89"/>
          <p:cNvGraphicFramePr>
            <a:graphicFrameLocks noGrp="1"/>
          </p:cNvGraphicFramePr>
          <p:nvPr>
            <p:extLst>
              <p:ext uri="{D42A27DB-BD31-4B8C-83A1-F6EECF244321}">
                <p14:modId xmlns:p14="http://schemas.microsoft.com/office/powerpoint/2010/main" val="1256105767"/>
              </p:ext>
            </p:extLst>
          </p:nvPr>
        </p:nvGraphicFramePr>
        <p:xfrm>
          <a:off x="5154613" y="1844675"/>
          <a:ext cx="3809999" cy="1708152"/>
        </p:xfrm>
        <a:graphic>
          <a:graphicData uri="http://schemas.openxmlformats.org/drawingml/2006/table">
            <a:tbl>
              <a:tblPr/>
              <a:tblGrid>
                <a:gridCol w="937633"/>
                <a:gridCol w="718091"/>
                <a:gridCol w="718092"/>
                <a:gridCol w="718091"/>
                <a:gridCol w="718092"/>
              </a:tblGrid>
              <a:tr h="306323">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900" b="1" i="0" u="none" strike="noStrike" cap="none" normalizeH="0" baseline="0" dirty="0" smtClean="0">
                        <a:ln>
                          <a:noFill/>
                        </a:ln>
                        <a:solidFill>
                          <a:schemeClr val="bg1"/>
                        </a:solidFill>
                        <a:effectLst/>
                        <a:latin typeface="Palatino Linotype" pitchFamily="18" charset="0"/>
                      </a:endParaRPr>
                    </a:p>
                  </a:txBody>
                  <a:tcPr marL="90022" marR="90022" marT="46769" marB="4676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dirty="0" smtClean="0">
                          <a:ln>
                            <a:noFill/>
                          </a:ln>
                          <a:solidFill>
                            <a:schemeClr val="bg1"/>
                          </a:solidFill>
                          <a:effectLst/>
                          <a:latin typeface="Palatino Linotype" pitchFamily="18" charset="0"/>
                        </a:rPr>
                        <a:t>Genel</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smtClean="0">
                          <a:ln>
                            <a:noFill/>
                          </a:ln>
                          <a:solidFill>
                            <a:schemeClr val="bg1"/>
                          </a:solidFill>
                          <a:effectLst/>
                          <a:latin typeface="Palatino Linotype" pitchFamily="18" charset="0"/>
                        </a:rPr>
                        <a:t>İlk 500</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smtClean="0">
                          <a:ln>
                            <a:noFill/>
                          </a:ln>
                          <a:solidFill>
                            <a:schemeClr val="bg1"/>
                          </a:solidFill>
                          <a:effectLst/>
                          <a:latin typeface="Palatino Linotype" pitchFamily="18" charset="0"/>
                        </a:rPr>
                        <a:t>İkinci 500</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smtClean="0">
                          <a:ln>
                            <a:noFill/>
                          </a:ln>
                          <a:solidFill>
                            <a:schemeClr val="bg1"/>
                          </a:solidFill>
                          <a:effectLst/>
                          <a:latin typeface="Palatino Linotype" pitchFamily="18" charset="0"/>
                        </a:rPr>
                        <a:t>Diğer</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65698">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900" b="1" i="0" u="none" strike="noStrike" cap="none" normalizeH="0" baseline="0" dirty="0" smtClean="0">
                          <a:ln>
                            <a:noFill/>
                          </a:ln>
                          <a:solidFill>
                            <a:srgbClr val="000000"/>
                          </a:solidFill>
                          <a:effectLst/>
                          <a:latin typeface="Palatino Linotype" pitchFamily="18" charset="0"/>
                        </a:rPr>
                        <a:t>Beyaz Yakalı</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1" i="0" u="none" strike="noStrike" dirty="0">
                          <a:solidFill>
                            <a:srgbClr val="000000"/>
                          </a:solidFill>
                          <a:effectLst/>
                          <a:latin typeface="Palatino Linotype" pitchFamily="18" charset="0"/>
                        </a:rPr>
                        <a:t>39,4%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a:solidFill>
                            <a:srgbClr val="000000"/>
                          </a:solidFill>
                          <a:effectLst/>
                          <a:latin typeface="Palatino Linotype" pitchFamily="18" charset="0"/>
                        </a:rPr>
                        <a:t>43,8%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a:solidFill>
                            <a:srgbClr val="000000"/>
                          </a:solidFill>
                          <a:effectLst/>
                          <a:latin typeface="Palatino Linotype" pitchFamily="18" charset="0"/>
                        </a:rPr>
                        <a:t>45,7%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a:solidFill>
                            <a:srgbClr val="000000"/>
                          </a:solidFill>
                          <a:effectLst/>
                          <a:latin typeface="Palatino Linotype" pitchFamily="18" charset="0"/>
                        </a:rPr>
                        <a:t>33,9%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65698">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900" b="1" i="0" u="none" strike="noStrike" cap="none" normalizeH="0" baseline="0" dirty="0" smtClean="0">
                          <a:ln>
                            <a:noFill/>
                          </a:ln>
                          <a:solidFill>
                            <a:srgbClr val="000000"/>
                          </a:solidFill>
                          <a:effectLst/>
                          <a:latin typeface="Palatino Linotype" pitchFamily="18" charset="0"/>
                        </a:rPr>
                        <a:t>Mavi Yakalı</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1" i="0" u="none" strike="noStrike" dirty="0">
                          <a:solidFill>
                            <a:srgbClr val="000000"/>
                          </a:solidFill>
                          <a:effectLst/>
                          <a:latin typeface="Palatino Linotype" pitchFamily="18" charset="0"/>
                        </a:rPr>
                        <a:t>39,8%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0" i="0" u="none" strike="noStrike">
                          <a:solidFill>
                            <a:srgbClr val="000000"/>
                          </a:solidFill>
                          <a:effectLst/>
                          <a:latin typeface="Palatino Linotype" pitchFamily="18" charset="0"/>
                        </a:rPr>
                        <a:t>39,9%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0" i="0" u="none" strike="noStrike">
                          <a:solidFill>
                            <a:srgbClr val="000000"/>
                          </a:solidFill>
                          <a:effectLst/>
                          <a:latin typeface="Palatino Linotype" pitchFamily="18" charset="0"/>
                        </a:rPr>
                        <a:t>43,1%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0" i="0" u="none" strike="noStrike">
                          <a:solidFill>
                            <a:srgbClr val="000000"/>
                          </a:solidFill>
                          <a:effectLst/>
                          <a:latin typeface="Palatino Linotype" pitchFamily="18" charset="0"/>
                        </a:rPr>
                        <a:t>38,2%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65698">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900" b="1" i="0" u="none" strike="noStrike" cap="none" normalizeH="0" baseline="0" dirty="0" smtClean="0">
                          <a:ln>
                            <a:noFill/>
                          </a:ln>
                          <a:solidFill>
                            <a:srgbClr val="000000"/>
                          </a:solidFill>
                          <a:effectLst/>
                          <a:latin typeface="Palatino Linotype" pitchFamily="18" charset="0"/>
                        </a:rPr>
                        <a:t>Ar-Ge</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1" i="0" u="none" strike="noStrike" dirty="0">
                          <a:solidFill>
                            <a:srgbClr val="000000"/>
                          </a:solidFill>
                          <a:effectLst/>
                          <a:latin typeface="Palatino Linotype" pitchFamily="18" charset="0"/>
                        </a:rPr>
                        <a:t>16,2%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a:solidFill>
                            <a:srgbClr val="000000"/>
                          </a:solidFill>
                          <a:effectLst/>
                          <a:latin typeface="Palatino Linotype" pitchFamily="18" charset="0"/>
                        </a:rPr>
                        <a:t>19,0%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a:solidFill>
                            <a:srgbClr val="000000"/>
                          </a:solidFill>
                          <a:effectLst/>
                          <a:latin typeface="Palatino Linotype" pitchFamily="18" charset="0"/>
                        </a:rPr>
                        <a:t>19,0%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dirty="0">
                          <a:solidFill>
                            <a:srgbClr val="000000"/>
                          </a:solidFill>
                          <a:effectLst/>
                          <a:latin typeface="Palatino Linotype" pitchFamily="18" charset="0"/>
                        </a:rPr>
                        <a:t>13,1%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735">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smtClean="0">
                          <a:ln>
                            <a:noFill/>
                          </a:ln>
                          <a:solidFill>
                            <a:schemeClr val="bg1"/>
                          </a:solidFill>
                          <a:effectLst/>
                          <a:latin typeface="Palatino Linotype" pitchFamily="18" charset="0"/>
                        </a:rPr>
                        <a:t>BAZ</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520</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153</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116</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251</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49194" name="Text Box 29"/>
          <p:cNvSpPr txBox="1">
            <a:spLocks noChangeArrowheads="1"/>
          </p:cNvSpPr>
          <p:nvPr/>
        </p:nvSpPr>
        <p:spPr bwMode="auto">
          <a:xfrm>
            <a:off x="5154613" y="3675063"/>
            <a:ext cx="3810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a:t>Tablodaki oranlar; dönemde </a:t>
            </a:r>
            <a:r>
              <a:rPr lang="tr-TR" sz="1000" b="1" i="1" u="sng"/>
              <a:t>çalışan sayısının geçen yılın aynı döneminde göre arttığını belirten</a:t>
            </a:r>
            <a:r>
              <a:rPr lang="tr-TR" sz="1000"/>
              <a:t> firmaları ifade etmektedir.</a:t>
            </a:r>
          </a:p>
        </p:txBody>
      </p:sp>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49196" name="Text Box 8"/>
          <p:cNvSpPr txBox="1">
            <a:spLocks noChangeArrowheads="1"/>
          </p:cNvSpPr>
          <p:nvPr/>
        </p:nvSpPr>
        <p:spPr bwMode="auto">
          <a:xfrm>
            <a:off x="1476375" y="1412875"/>
            <a:ext cx="74882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solidFill>
                  <a:srgbClr val="000000"/>
                </a:solidFill>
              </a:rPr>
              <a:t>Ekim - Aralık döneminde </a:t>
            </a:r>
            <a:r>
              <a:rPr lang="tr-TR" sz="1400" i="1" dirty="0">
                <a:solidFill>
                  <a:srgbClr val="000000"/>
                </a:solidFill>
              </a:rPr>
              <a:t>çalışan sayınız, geçen yıla göre nasıl değişti?</a:t>
            </a:r>
          </a:p>
        </p:txBody>
      </p:sp>
      <p:sp>
        <p:nvSpPr>
          <p:cNvPr id="11"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İstihdam Değerlendirmesi</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0178" name="Object 76"/>
          <p:cNvGraphicFramePr>
            <a:graphicFrameLocks noChangeAspect="1"/>
          </p:cNvGraphicFramePr>
          <p:nvPr>
            <p:extLst>
              <p:ext uri="{D42A27DB-BD31-4B8C-83A1-F6EECF244321}">
                <p14:modId xmlns:p14="http://schemas.microsoft.com/office/powerpoint/2010/main" val="1263163498"/>
              </p:ext>
            </p:extLst>
          </p:nvPr>
        </p:nvGraphicFramePr>
        <p:xfrm>
          <a:off x="395288" y="2709863"/>
          <a:ext cx="7351712" cy="3743325"/>
        </p:xfrm>
        <a:graphic>
          <a:graphicData uri="http://schemas.openxmlformats.org/presentationml/2006/ole">
            <mc:AlternateContent xmlns:mc="http://schemas.openxmlformats.org/markup-compatibility/2006">
              <mc:Choice xmlns:v="urn:schemas-microsoft-com:vml" Requires="v">
                <p:oleObj spid="_x0000_s50324" name="Çizelge" r:id="rId3" imgW="7810469" imgH="3971803" progId="MSGraph.Chart.8">
                  <p:embed followColorScheme="full"/>
                </p:oleObj>
              </mc:Choice>
              <mc:Fallback>
                <p:oleObj name="Çizelge" r:id="rId3" imgW="7810469" imgH="3971803" progId="MSGraph.Chart.8">
                  <p:embed followColorScheme="full"/>
                  <p:pic>
                    <p:nvPicPr>
                      <p:cNvPr id="0" name="Object 76"/>
                      <p:cNvPicPr>
                        <a:picLocks noChangeAspect="1" noChangeArrowheads="1"/>
                      </p:cNvPicPr>
                      <p:nvPr/>
                    </p:nvPicPr>
                    <p:blipFill>
                      <a:blip r:embed="rId4"/>
                      <a:srcRect/>
                      <a:stretch>
                        <a:fillRect/>
                      </a:stretch>
                    </p:blipFill>
                    <p:spPr bwMode="auto">
                      <a:xfrm>
                        <a:off x="395288" y="2709863"/>
                        <a:ext cx="7351712"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7" name="Group 89"/>
          <p:cNvGraphicFramePr>
            <a:graphicFrameLocks noGrp="1"/>
          </p:cNvGraphicFramePr>
          <p:nvPr>
            <p:extLst>
              <p:ext uri="{D42A27DB-BD31-4B8C-83A1-F6EECF244321}">
                <p14:modId xmlns:p14="http://schemas.microsoft.com/office/powerpoint/2010/main" val="2479990377"/>
              </p:ext>
            </p:extLst>
          </p:nvPr>
        </p:nvGraphicFramePr>
        <p:xfrm>
          <a:off x="5154613" y="1844675"/>
          <a:ext cx="3809999" cy="1708152"/>
        </p:xfrm>
        <a:graphic>
          <a:graphicData uri="http://schemas.openxmlformats.org/drawingml/2006/table">
            <a:tbl>
              <a:tblPr/>
              <a:tblGrid>
                <a:gridCol w="937633"/>
                <a:gridCol w="718091"/>
                <a:gridCol w="718092"/>
                <a:gridCol w="718091"/>
                <a:gridCol w="718092"/>
              </a:tblGrid>
              <a:tr h="306323">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900" b="1" i="0" u="none" strike="noStrike" cap="none" normalizeH="0" baseline="0" dirty="0" smtClean="0">
                        <a:ln>
                          <a:noFill/>
                        </a:ln>
                        <a:solidFill>
                          <a:schemeClr val="bg1"/>
                        </a:solidFill>
                        <a:effectLst/>
                        <a:latin typeface="Palatino Linotype" pitchFamily="18" charset="0"/>
                      </a:endParaRPr>
                    </a:p>
                  </a:txBody>
                  <a:tcPr marL="90022" marR="90022" marT="46769" marB="4676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dirty="0" smtClean="0">
                          <a:ln>
                            <a:noFill/>
                          </a:ln>
                          <a:solidFill>
                            <a:schemeClr val="bg1"/>
                          </a:solidFill>
                          <a:effectLst/>
                          <a:latin typeface="Palatino Linotype" pitchFamily="18" charset="0"/>
                        </a:rPr>
                        <a:t>Genel</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smtClean="0">
                          <a:ln>
                            <a:noFill/>
                          </a:ln>
                          <a:solidFill>
                            <a:schemeClr val="bg1"/>
                          </a:solidFill>
                          <a:effectLst/>
                          <a:latin typeface="Palatino Linotype" pitchFamily="18" charset="0"/>
                        </a:rPr>
                        <a:t>İlk 500</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smtClean="0">
                          <a:ln>
                            <a:noFill/>
                          </a:ln>
                          <a:solidFill>
                            <a:schemeClr val="bg1"/>
                          </a:solidFill>
                          <a:effectLst/>
                          <a:latin typeface="Palatino Linotype" pitchFamily="18" charset="0"/>
                        </a:rPr>
                        <a:t>İkinci 500</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smtClean="0">
                          <a:ln>
                            <a:noFill/>
                          </a:ln>
                          <a:solidFill>
                            <a:schemeClr val="bg1"/>
                          </a:solidFill>
                          <a:effectLst/>
                          <a:latin typeface="Palatino Linotype" pitchFamily="18" charset="0"/>
                        </a:rPr>
                        <a:t>Diğer</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65698">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900" b="1" i="0" u="none" strike="noStrike" cap="none" normalizeH="0" baseline="0" dirty="0" smtClean="0">
                          <a:ln>
                            <a:noFill/>
                          </a:ln>
                          <a:solidFill>
                            <a:srgbClr val="000000"/>
                          </a:solidFill>
                          <a:effectLst/>
                          <a:latin typeface="Palatino Linotype" pitchFamily="18" charset="0"/>
                        </a:rPr>
                        <a:t>Beyaz Yakalı</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1" i="0" u="none" strike="noStrike" dirty="0">
                          <a:solidFill>
                            <a:srgbClr val="000000"/>
                          </a:solidFill>
                          <a:effectLst/>
                          <a:latin typeface="Palatino Linotype" pitchFamily="18" charset="0"/>
                        </a:rPr>
                        <a:t>29,8%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a:solidFill>
                            <a:srgbClr val="000000"/>
                          </a:solidFill>
                          <a:effectLst/>
                          <a:latin typeface="Palatino Linotype" pitchFamily="18" charset="0"/>
                        </a:rPr>
                        <a:t>36,6%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a:solidFill>
                            <a:srgbClr val="000000"/>
                          </a:solidFill>
                          <a:effectLst/>
                          <a:latin typeface="Palatino Linotype" pitchFamily="18" charset="0"/>
                        </a:rPr>
                        <a:t>28,4%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a:solidFill>
                            <a:srgbClr val="000000"/>
                          </a:solidFill>
                          <a:effectLst/>
                          <a:latin typeface="Palatino Linotype" pitchFamily="18" charset="0"/>
                        </a:rPr>
                        <a:t>26,3%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65698">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900" b="1" i="0" u="none" strike="noStrike" cap="none" normalizeH="0" baseline="0" dirty="0" smtClean="0">
                          <a:ln>
                            <a:noFill/>
                          </a:ln>
                          <a:solidFill>
                            <a:srgbClr val="000000"/>
                          </a:solidFill>
                          <a:effectLst/>
                          <a:latin typeface="Palatino Linotype" pitchFamily="18" charset="0"/>
                        </a:rPr>
                        <a:t>Mavi Yakalı</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1" i="0" u="none" strike="noStrike" dirty="0">
                          <a:solidFill>
                            <a:srgbClr val="000000"/>
                          </a:solidFill>
                          <a:effectLst/>
                          <a:latin typeface="Palatino Linotype" pitchFamily="18" charset="0"/>
                        </a:rPr>
                        <a:t>32,5%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0" i="0" u="none" strike="noStrike">
                          <a:solidFill>
                            <a:srgbClr val="000000"/>
                          </a:solidFill>
                          <a:effectLst/>
                          <a:latin typeface="Palatino Linotype" pitchFamily="18" charset="0"/>
                        </a:rPr>
                        <a:t>35,9%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0" i="0" u="none" strike="noStrike">
                          <a:solidFill>
                            <a:srgbClr val="000000"/>
                          </a:solidFill>
                          <a:effectLst/>
                          <a:latin typeface="Palatino Linotype" pitchFamily="18" charset="0"/>
                        </a:rPr>
                        <a:t>27,6%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0" i="0" u="none" strike="noStrike">
                          <a:solidFill>
                            <a:srgbClr val="000000"/>
                          </a:solidFill>
                          <a:effectLst/>
                          <a:latin typeface="Palatino Linotype" pitchFamily="18" charset="0"/>
                        </a:rPr>
                        <a:t>32,7%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65698">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900" b="1" i="0" u="none" strike="noStrike" cap="none" normalizeH="0" baseline="0" dirty="0" smtClean="0">
                          <a:ln>
                            <a:noFill/>
                          </a:ln>
                          <a:solidFill>
                            <a:srgbClr val="000000"/>
                          </a:solidFill>
                          <a:effectLst/>
                          <a:latin typeface="Palatino Linotype" pitchFamily="18" charset="0"/>
                        </a:rPr>
                        <a:t>Ar-Ge</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1" i="0" u="none" strike="noStrike" dirty="0">
                          <a:solidFill>
                            <a:srgbClr val="000000"/>
                          </a:solidFill>
                          <a:effectLst/>
                          <a:latin typeface="Palatino Linotype" pitchFamily="18" charset="0"/>
                        </a:rPr>
                        <a:t>14,4%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a:solidFill>
                            <a:srgbClr val="000000"/>
                          </a:solidFill>
                          <a:effectLst/>
                          <a:latin typeface="Palatino Linotype" pitchFamily="18" charset="0"/>
                        </a:rPr>
                        <a:t>18,3%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a:solidFill>
                            <a:srgbClr val="000000"/>
                          </a:solidFill>
                          <a:effectLst/>
                          <a:latin typeface="Palatino Linotype" pitchFamily="18" charset="0"/>
                        </a:rPr>
                        <a:t>11,2%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dirty="0">
                          <a:solidFill>
                            <a:srgbClr val="000000"/>
                          </a:solidFill>
                          <a:effectLst/>
                          <a:latin typeface="Palatino Linotype" pitchFamily="18" charset="0"/>
                        </a:rPr>
                        <a:t>13,5%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735">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smtClean="0">
                          <a:ln>
                            <a:noFill/>
                          </a:ln>
                          <a:solidFill>
                            <a:schemeClr val="bg1"/>
                          </a:solidFill>
                          <a:effectLst/>
                          <a:latin typeface="Palatino Linotype" pitchFamily="18" charset="0"/>
                        </a:rPr>
                        <a:t>BAZ</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520</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153</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116</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251</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50218" name="Text Box 29"/>
          <p:cNvSpPr txBox="1">
            <a:spLocks noChangeArrowheads="1"/>
          </p:cNvSpPr>
          <p:nvPr/>
        </p:nvSpPr>
        <p:spPr bwMode="auto">
          <a:xfrm>
            <a:off x="5154613" y="3675063"/>
            <a:ext cx="3810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a:t>Tablodaki oranlar; gelecek dönemde </a:t>
            </a:r>
            <a:r>
              <a:rPr lang="tr-TR" sz="1000" b="1" i="1" u="sng"/>
              <a:t>yeni çalışan istihdam edeceğini  belirten</a:t>
            </a:r>
            <a:r>
              <a:rPr lang="tr-TR" sz="1000"/>
              <a:t> firmaları ifade etmektedir.</a:t>
            </a:r>
          </a:p>
        </p:txBody>
      </p:sp>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50220" name="Text Box 8"/>
          <p:cNvSpPr txBox="1">
            <a:spLocks noChangeArrowheads="1"/>
          </p:cNvSpPr>
          <p:nvPr/>
        </p:nvSpPr>
        <p:spPr bwMode="auto">
          <a:xfrm>
            <a:off x="1476375" y="1412875"/>
            <a:ext cx="74882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u="sng" dirty="0" smtClean="0">
                <a:solidFill>
                  <a:srgbClr val="000000"/>
                </a:solidFill>
              </a:rPr>
              <a:t>Ocak - Mart döneminde</a:t>
            </a:r>
            <a:r>
              <a:rPr lang="tr-TR" sz="1400" i="1" dirty="0">
                <a:solidFill>
                  <a:srgbClr val="000000"/>
                </a:solidFill>
              </a:rPr>
              <a:t>, yeni çalışan istihdam edecek misiniz?</a:t>
            </a:r>
          </a:p>
        </p:txBody>
      </p:sp>
      <p:sp>
        <p:nvSpPr>
          <p:cNvPr id="11"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2012 Yılının İlk Çeyreğinde </a:t>
            </a:r>
            <a:r>
              <a:rPr lang="tr-TR" sz="2000" b="1" dirty="0">
                <a:effectLst>
                  <a:outerShdw blurRad="38100" dist="38100" dir="2700000" algn="tl">
                    <a:srgbClr val="C0C0C0"/>
                  </a:outerShdw>
                </a:effectLst>
              </a:rPr>
              <a:t>İlişkin İstihdam Beklentisi</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51203" name="Object 39"/>
          <p:cNvGraphicFramePr>
            <a:graphicFrameLocks noChangeAspect="1"/>
          </p:cNvGraphicFramePr>
          <p:nvPr>
            <p:extLst>
              <p:ext uri="{D42A27DB-BD31-4B8C-83A1-F6EECF244321}">
                <p14:modId xmlns:p14="http://schemas.microsoft.com/office/powerpoint/2010/main" val="4048865363"/>
              </p:ext>
            </p:extLst>
          </p:nvPr>
        </p:nvGraphicFramePr>
        <p:xfrm>
          <a:off x="684213" y="1628775"/>
          <a:ext cx="7766050" cy="4224338"/>
        </p:xfrm>
        <a:graphic>
          <a:graphicData uri="http://schemas.openxmlformats.org/presentationml/2006/ole">
            <mc:AlternateContent xmlns:mc="http://schemas.openxmlformats.org/markup-compatibility/2006">
              <mc:Choice xmlns:v="urn:schemas-microsoft-com:vml" Requires="v">
                <p:oleObj spid="_x0000_s51311" name="Çizelge" r:id="rId3" imgW="7762960" imgH="4229049" progId="MSGraph.Chart.8">
                  <p:embed followColorScheme="full"/>
                </p:oleObj>
              </mc:Choice>
              <mc:Fallback>
                <p:oleObj name="Çizelge" r:id="rId3" imgW="7762960" imgH="4229049" progId="MSGraph.Chart.8">
                  <p:embed followColorScheme="full"/>
                  <p:pic>
                    <p:nvPicPr>
                      <p:cNvPr id="0" name="Object 39"/>
                      <p:cNvPicPr>
                        <a:picLocks noChangeAspect="1" noChangeArrowheads="1"/>
                      </p:cNvPicPr>
                      <p:nvPr/>
                    </p:nvPicPr>
                    <p:blipFill>
                      <a:blip r:embed="rId4"/>
                      <a:srcRect/>
                      <a:stretch>
                        <a:fillRect/>
                      </a:stretch>
                    </p:blipFill>
                    <p:spPr bwMode="auto">
                      <a:xfrm>
                        <a:off x="684213" y="1628775"/>
                        <a:ext cx="7766050" cy="422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04" name="Text Box 29"/>
          <p:cNvSpPr txBox="1">
            <a:spLocks noChangeArrowheads="1"/>
          </p:cNvSpPr>
          <p:nvPr/>
        </p:nvSpPr>
        <p:spPr bwMode="auto">
          <a:xfrm>
            <a:off x="942975" y="5732463"/>
            <a:ext cx="69818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firmaların </a:t>
            </a:r>
            <a:r>
              <a:rPr lang="tr-TR" sz="1000" dirty="0" smtClean="0"/>
              <a:t>2012 </a:t>
            </a:r>
            <a:r>
              <a:rPr lang="tr-TR" sz="1000" dirty="0"/>
              <a:t>yılı sonuna kadar yeni istihdam ve işten ayrılmalar sonucunda çalışan sayılarındaki artış ya da azalış yönünde değişim öngörüleri firmaların ihracat büyüklükleri </a:t>
            </a:r>
            <a:r>
              <a:rPr lang="tr-TR" sz="1000" dirty="0" err="1"/>
              <a:t>kırılımında</a:t>
            </a:r>
            <a:r>
              <a:rPr lang="tr-TR" sz="1000" dirty="0"/>
              <a:t> incelenmektedir. Yaklaşık olarak her 10 firmadan 4’ü </a:t>
            </a:r>
            <a:r>
              <a:rPr lang="tr-TR" sz="1000" dirty="0" smtClean="0"/>
              <a:t>2012 </a:t>
            </a:r>
            <a:r>
              <a:rPr lang="tr-TR" sz="1000" dirty="0"/>
              <a:t>yıl sonunda  oluşacak istihdam hareketleri sonucunda çalışan sayısında artış olacağını öngörmektedir. Diğer taraftan yıl sonunda  çalışan sayısının azalacağını belirten firmaların oranı %</a:t>
            </a:r>
            <a:r>
              <a:rPr lang="tr-TR" sz="1000" dirty="0" smtClean="0"/>
              <a:t>17,7’dir</a:t>
            </a:r>
            <a:r>
              <a:rPr lang="tr-TR" sz="1000" dirty="0"/>
              <a:t>.</a:t>
            </a:r>
          </a:p>
        </p:txBody>
      </p:sp>
      <p:sp>
        <p:nvSpPr>
          <p:cNvPr id="51205" name="AutoShape 3"/>
          <p:cNvSpPr>
            <a:spLocks noChangeArrowheads="1"/>
          </p:cNvSpPr>
          <p:nvPr/>
        </p:nvSpPr>
        <p:spPr bwMode="auto">
          <a:xfrm>
            <a:off x="3502025" y="1989138"/>
            <a:ext cx="2438400" cy="935037"/>
          </a:xfrm>
          <a:prstGeom prst="roundRect">
            <a:avLst>
              <a:gd name="adj" fmla="val 16667"/>
            </a:avLst>
          </a:prstGeom>
          <a:solidFill>
            <a:srgbClr val="FF9900"/>
          </a:solidFill>
          <a:ln>
            <a:noFill/>
          </a:ln>
          <a:effectLst>
            <a:prstShdw prst="shdw17" dist="17961" dir="2700000">
              <a:srgbClr val="995C00"/>
            </a:prstShdw>
          </a:effectLst>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r>
              <a:rPr lang="tr-TR" sz="1200" b="1" dirty="0" smtClean="0">
                <a:solidFill>
                  <a:srgbClr val="FFFFFF"/>
                </a:solidFill>
              </a:rPr>
              <a:t>2012 </a:t>
            </a:r>
            <a:r>
              <a:rPr lang="tr-TR" sz="1200" b="1" dirty="0">
                <a:solidFill>
                  <a:srgbClr val="FFFFFF"/>
                </a:solidFill>
              </a:rPr>
              <a:t>Yılında İstihdam Edilmesi </a:t>
            </a:r>
          </a:p>
          <a:p>
            <a:pPr algn="ctr"/>
            <a:r>
              <a:rPr lang="tr-TR" sz="1200" b="1" dirty="0">
                <a:solidFill>
                  <a:srgbClr val="FFFFFF"/>
                </a:solidFill>
              </a:rPr>
              <a:t>Planlanan</a:t>
            </a:r>
          </a:p>
          <a:p>
            <a:pPr algn="ctr"/>
            <a:r>
              <a:rPr lang="tr-TR" sz="1200" b="1" dirty="0">
                <a:solidFill>
                  <a:srgbClr val="FFFFFF"/>
                </a:solidFill>
              </a:rPr>
              <a:t>Ortalama Yeni Çalışan Sayısı</a:t>
            </a:r>
          </a:p>
          <a:p>
            <a:pPr algn="ctr"/>
            <a:r>
              <a:rPr lang="tr-TR" sz="1400" b="1" dirty="0" smtClean="0">
                <a:solidFill>
                  <a:srgbClr val="FFFFFF"/>
                </a:solidFill>
              </a:rPr>
              <a:t>+9</a:t>
            </a:r>
            <a:endParaRPr lang="tr-TR" sz="1200" b="1" baseline="30000" dirty="0">
              <a:solidFill>
                <a:schemeClr val="bg1"/>
              </a:solidFill>
            </a:endParaRPr>
          </a:p>
        </p:txBody>
      </p:sp>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51207" name="Text Box 8"/>
          <p:cNvSpPr txBox="1">
            <a:spLocks noChangeArrowheads="1"/>
          </p:cNvSpPr>
          <p:nvPr/>
        </p:nvSpPr>
        <p:spPr bwMode="auto">
          <a:xfrm>
            <a:off x="1476375" y="1341438"/>
            <a:ext cx="7488238"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b="1" i="1" u="sng" dirty="0" smtClean="0">
                <a:solidFill>
                  <a:srgbClr val="000000"/>
                </a:solidFill>
              </a:rPr>
              <a:t>2012 </a:t>
            </a:r>
            <a:r>
              <a:rPr lang="tr-TR" sz="1400" b="1" i="1" u="sng" dirty="0">
                <a:solidFill>
                  <a:srgbClr val="000000"/>
                </a:solidFill>
              </a:rPr>
              <a:t>yılı sonuna kadar </a:t>
            </a:r>
            <a:r>
              <a:rPr lang="tr-TR" sz="1400" i="1" dirty="0">
                <a:solidFill>
                  <a:srgbClr val="000000"/>
                </a:solidFill>
              </a:rPr>
              <a:t>kaç yeni çalışan istihdam etmeyi planlıyorsunuz? yılı sonuna kadar emeklilik, iş akdinin feshi ya da maluliyet gibi nedenlerle kaç kişinin işten ayrılacağını öngörüyorsunuz? </a:t>
            </a:r>
          </a:p>
        </p:txBody>
      </p:sp>
      <p:sp>
        <p:nvSpPr>
          <p:cNvPr id="11"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2012 Yılının İlk Çeyreğinden </a:t>
            </a:r>
            <a:r>
              <a:rPr lang="tr-TR" sz="2000" b="1" dirty="0">
                <a:effectLst>
                  <a:outerShdw blurRad="38100" dist="38100" dir="2700000" algn="tl">
                    <a:srgbClr val="C0C0C0"/>
                  </a:outerShdw>
                </a:effectLst>
              </a:rPr>
              <a:t>İstihdam Değerlendirmesi</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1492" name="Text Box 4"/>
          <p:cNvSpPr txBox="1">
            <a:spLocks noChangeArrowheads="1"/>
          </p:cNvSpPr>
          <p:nvPr/>
        </p:nvSpPr>
        <p:spPr bwMode="auto">
          <a:xfrm>
            <a:off x="838200" y="1049338"/>
            <a:ext cx="3355975" cy="457200"/>
          </a:xfrm>
          <a:prstGeom prst="rect">
            <a:avLst/>
          </a:prstGeom>
          <a:noFill/>
          <a:ln>
            <a:noFill/>
          </a:ln>
          <a:effectLst/>
          <a:extLst/>
        </p:spPr>
        <p:txBody>
          <a:bodyPr wrap="none">
            <a:spAutoFit/>
          </a:bodyPr>
          <a:lstStyle/>
          <a:p>
            <a:pPr>
              <a:defRPr/>
            </a:pPr>
            <a:r>
              <a:rPr lang="tr-TR" sz="2400" b="1">
                <a:effectLst>
                  <a:outerShdw blurRad="38100" dist="38100" dir="2700000" algn="tl">
                    <a:srgbClr val="C0C0C0"/>
                  </a:outerShdw>
                </a:effectLst>
                <a:cs typeface="+mn-cs"/>
              </a:rPr>
              <a:t>Araştırmanın Kapsamı</a:t>
            </a:r>
            <a:endParaRPr lang="en-US" sz="2400" b="1">
              <a:effectLst>
                <a:outerShdw blurRad="38100" dist="38100" dir="2700000" algn="tl">
                  <a:srgbClr val="C0C0C0"/>
                </a:outerShdw>
              </a:effectLst>
              <a:cs typeface="+mn-cs"/>
            </a:endParaRPr>
          </a:p>
        </p:txBody>
      </p:sp>
      <p:sp>
        <p:nvSpPr>
          <p:cNvPr id="7171" name="Text Box 5"/>
          <p:cNvSpPr txBox="1">
            <a:spLocks noChangeArrowheads="1"/>
          </p:cNvSpPr>
          <p:nvPr/>
        </p:nvSpPr>
        <p:spPr bwMode="auto">
          <a:xfrm>
            <a:off x="523875" y="1876425"/>
            <a:ext cx="8151813" cy="418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266700" algn="l"/>
              </a:tabLst>
              <a:defRPr>
                <a:solidFill>
                  <a:schemeClr val="tx1"/>
                </a:solidFill>
                <a:latin typeface="Palatino Linotype" pitchFamily="18" charset="0"/>
                <a:cs typeface="Arial" charset="0"/>
              </a:defRPr>
            </a:lvl1pPr>
            <a:lvl2pPr marL="742950" indent="-285750" eaLnBrk="0" hangingPunct="0">
              <a:tabLst>
                <a:tab pos="266700" algn="l"/>
              </a:tabLst>
              <a:defRPr>
                <a:solidFill>
                  <a:schemeClr val="tx1"/>
                </a:solidFill>
                <a:latin typeface="Palatino Linotype" pitchFamily="18" charset="0"/>
                <a:cs typeface="Arial" charset="0"/>
              </a:defRPr>
            </a:lvl2pPr>
            <a:lvl3pPr marL="1143000" indent="-228600" eaLnBrk="0" hangingPunct="0">
              <a:tabLst>
                <a:tab pos="266700" algn="l"/>
              </a:tabLst>
              <a:defRPr>
                <a:solidFill>
                  <a:schemeClr val="tx1"/>
                </a:solidFill>
                <a:latin typeface="Palatino Linotype" pitchFamily="18" charset="0"/>
                <a:cs typeface="Arial" charset="0"/>
              </a:defRPr>
            </a:lvl3pPr>
            <a:lvl4pPr marL="1600200" indent="-228600" eaLnBrk="0" hangingPunct="0">
              <a:tabLst>
                <a:tab pos="266700" algn="l"/>
              </a:tabLst>
              <a:defRPr>
                <a:solidFill>
                  <a:schemeClr val="tx1"/>
                </a:solidFill>
                <a:latin typeface="Palatino Linotype" pitchFamily="18" charset="0"/>
                <a:cs typeface="Arial" charset="0"/>
              </a:defRPr>
            </a:lvl4pPr>
            <a:lvl5pPr marL="2057400" indent="-228600" eaLnBrk="0" hangingPunct="0">
              <a:tabLst>
                <a:tab pos="2667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9pPr>
          </a:lstStyle>
          <a:p>
            <a:pPr algn="just" eaLnBrk="1" hangingPunct="1">
              <a:buClr>
                <a:srgbClr val="000099"/>
              </a:buClr>
              <a:buSzPct val="120000"/>
            </a:pPr>
            <a:r>
              <a:rPr lang="tr-TR" sz="1400" b="1" i="1" u="sng" dirty="0"/>
              <a:t>Araştırmanın </a:t>
            </a:r>
            <a:r>
              <a:rPr lang="tr-TR" sz="1400" b="1" i="1" u="sng" dirty="0" smtClean="0"/>
              <a:t>4. </a:t>
            </a:r>
            <a:r>
              <a:rPr lang="tr-TR" sz="1400" b="1" i="1" u="sng" dirty="0"/>
              <a:t>dönemi kapsamında aşağıdaki temel konu başlıkları irdelenmiştir:</a:t>
            </a:r>
          </a:p>
          <a:p>
            <a:pPr algn="just" eaLnBrk="1" hangingPunct="1">
              <a:buClr>
                <a:srgbClr val="000099"/>
              </a:buClr>
              <a:buSzPct val="120000"/>
              <a:buFontTx/>
              <a:buChar char="•"/>
            </a:pPr>
            <a:endParaRPr lang="tr-TR" sz="1200" dirty="0"/>
          </a:p>
          <a:p>
            <a:pPr algn="just" eaLnBrk="1" hangingPunct="1">
              <a:buClr>
                <a:srgbClr val="000099"/>
              </a:buClr>
              <a:buSzPct val="120000"/>
              <a:buFontTx/>
              <a:buChar char="•"/>
            </a:pPr>
            <a:r>
              <a:rPr lang="tr-TR" sz="1200" b="1" dirty="0"/>
              <a:t> 	</a:t>
            </a:r>
            <a:r>
              <a:rPr lang="tr-TR" sz="1200" b="1" dirty="0" smtClean="0"/>
              <a:t>Ekim - Aralık 2011 </a:t>
            </a:r>
            <a:r>
              <a:rPr lang="tr-TR" sz="1200" dirty="0" smtClean="0"/>
              <a:t>döneminde </a:t>
            </a:r>
            <a:r>
              <a:rPr lang="tr-TR" sz="1200" dirty="0"/>
              <a:t>üretim, ihracat, kapasite kullanım oranı, stok durumu, girdi maliyetleri, birim 	ihraç fiyatı, ithal girdi kullanım oranı, hammadde birim ithalat fiyatı, genel kârlılık düzeyi, ihracatta kârlılık 	düzeyi gerçekleşmeleri,</a:t>
            </a:r>
          </a:p>
          <a:p>
            <a:pPr algn="just" eaLnBrk="1" hangingPunct="1">
              <a:buClr>
                <a:srgbClr val="000099"/>
              </a:buClr>
              <a:buSzPct val="120000"/>
            </a:pPr>
            <a:endParaRPr lang="tr-TR" sz="1200" dirty="0"/>
          </a:p>
          <a:p>
            <a:pPr algn="just" eaLnBrk="1" hangingPunct="1">
              <a:buClr>
                <a:srgbClr val="000099"/>
              </a:buClr>
              <a:buSzPct val="120000"/>
              <a:buFontTx/>
              <a:buChar char="•"/>
            </a:pPr>
            <a:r>
              <a:rPr lang="tr-TR" sz="1200" b="1" dirty="0"/>
              <a:t> 	</a:t>
            </a:r>
            <a:r>
              <a:rPr lang="tr-TR" sz="1200" b="1" dirty="0" smtClean="0"/>
              <a:t>Ocak - Mart 2012 </a:t>
            </a:r>
            <a:r>
              <a:rPr lang="tr-TR" sz="1200" dirty="0" smtClean="0"/>
              <a:t>döneminde </a:t>
            </a:r>
            <a:r>
              <a:rPr lang="tr-TR" sz="1200" dirty="0"/>
              <a:t>üretim, ihracat, kapasite kullanım oranı, stok durumu, girdi maliyetleri,  birim 	ihraç fiyatı, ithal girdi kullanım oranı, hammadde birim ithalat fiyatı, genel kârlılık düzeyi, ihracatta kârlılık 	düzeyi beklentileri,</a:t>
            </a:r>
          </a:p>
          <a:p>
            <a:pPr algn="just" eaLnBrk="1" hangingPunct="1">
              <a:buClr>
                <a:srgbClr val="000099"/>
              </a:buClr>
              <a:buSzPct val="120000"/>
              <a:buFontTx/>
              <a:buChar char="•"/>
            </a:pPr>
            <a:endParaRPr lang="tr-TR" sz="1200" dirty="0"/>
          </a:p>
          <a:p>
            <a:pPr algn="just" eaLnBrk="1" hangingPunct="1">
              <a:buClr>
                <a:srgbClr val="000099"/>
              </a:buClr>
              <a:buSzPct val="120000"/>
              <a:buFontTx/>
              <a:buChar char="•"/>
            </a:pPr>
            <a:r>
              <a:rPr lang="tr-TR" sz="1200" dirty="0"/>
              <a:t> 	Kullanılan enerji türlerinde </a:t>
            </a:r>
            <a:r>
              <a:rPr lang="tr-TR" sz="1200" b="1" dirty="0" smtClean="0"/>
              <a:t>Ekim - Aralık 2011 </a:t>
            </a:r>
            <a:r>
              <a:rPr lang="tr-TR" sz="1200" dirty="0" smtClean="0"/>
              <a:t>dönemi </a:t>
            </a:r>
            <a:r>
              <a:rPr lang="tr-TR" sz="1200" dirty="0"/>
              <a:t>gerçekleşmeleri,</a:t>
            </a:r>
          </a:p>
          <a:p>
            <a:pPr algn="just" eaLnBrk="1" hangingPunct="1">
              <a:buClr>
                <a:srgbClr val="000099"/>
              </a:buClr>
              <a:buSzPct val="120000"/>
              <a:buFontTx/>
              <a:buChar char="•"/>
            </a:pPr>
            <a:endParaRPr lang="tr-TR" sz="1200" dirty="0"/>
          </a:p>
          <a:p>
            <a:pPr algn="just" eaLnBrk="1" hangingPunct="1">
              <a:buClr>
                <a:srgbClr val="000099"/>
              </a:buClr>
              <a:buSzPct val="120000"/>
              <a:buFontTx/>
              <a:buChar char="•"/>
            </a:pPr>
            <a:r>
              <a:rPr lang="tr-TR" sz="1200" dirty="0"/>
              <a:t> 	</a:t>
            </a:r>
            <a:r>
              <a:rPr lang="tr-TR" sz="1200" b="1" dirty="0" smtClean="0"/>
              <a:t>Ekim - Aralık 2011 </a:t>
            </a:r>
            <a:r>
              <a:rPr lang="tr-TR" sz="1200" dirty="0" smtClean="0"/>
              <a:t>döneminde </a:t>
            </a:r>
            <a:r>
              <a:rPr lang="tr-TR" sz="1200" dirty="0"/>
              <a:t>üretimde kullanılan hammaddelerin orijinleri,</a:t>
            </a:r>
          </a:p>
          <a:p>
            <a:pPr algn="just" eaLnBrk="1" hangingPunct="1">
              <a:buClr>
                <a:srgbClr val="000099"/>
              </a:buClr>
              <a:buSzPct val="120000"/>
              <a:buFontTx/>
              <a:buChar char="•"/>
            </a:pPr>
            <a:endParaRPr lang="tr-TR" sz="1200" dirty="0"/>
          </a:p>
          <a:p>
            <a:pPr algn="just" eaLnBrk="1" hangingPunct="1">
              <a:buClr>
                <a:srgbClr val="000099"/>
              </a:buClr>
              <a:buSzPct val="120000"/>
              <a:buFontTx/>
              <a:buChar char="•"/>
            </a:pPr>
            <a:r>
              <a:rPr lang="tr-TR" sz="1200" dirty="0"/>
              <a:t> 	</a:t>
            </a:r>
            <a:r>
              <a:rPr lang="tr-TR" sz="1200" b="1" dirty="0" smtClean="0"/>
              <a:t>Ekim - Aralık </a:t>
            </a:r>
            <a:r>
              <a:rPr lang="tr-TR" sz="1200" dirty="0" smtClean="0"/>
              <a:t>döneminde </a:t>
            </a:r>
            <a:r>
              <a:rPr lang="tr-TR" sz="1200" dirty="0"/>
              <a:t>ihracatta yeni pazarlara girebilme durumu / </a:t>
            </a:r>
            <a:r>
              <a:rPr lang="tr-TR" sz="1200" b="1" dirty="0" smtClean="0"/>
              <a:t>Ocak - Mart </a:t>
            </a:r>
            <a:r>
              <a:rPr lang="tr-TR" sz="1200" dirty="0" smtClean="0"/>
              <a:t>döneminde </a:t>
            </a:r>
            <a:r>
              <a:rPr lang="tr-TR" sz="1200" dirty="0"/>
              <a:t>ilk kez 	girilmesi 	planlanan pazarlar/ülkeler,</a:t>
            </a:r>
          </a:p>
          <a:p>
            <a:pPr algn="just" eaLnBrk="1" hangingPunct="1">
              <a:buClr>
                <a:srgbClr val="000099"/>
              </a:buClr>
              <a:buSzPct val="120000"/>
            </a:pPr>
            <a:endParaRPr lang="tr-TR" sz="1200" dirty="0"/>
          </a:p>
          <a:p>
            <a:pPr algn="just" eaLnBrk="1" hangingPunct="1">
              <a:buClr>
                <a:srgbClr val="000099"/>
              </a:buClr>
              <a:buSzPct val="120000"/>
              <a:buFontTx/>
              <a:buChar char="•"/>
            </a:pPr>
            <a:r>
              <a:rPr lang="tr-TR" sz="1200" b="1" dirty="0"/>
              <a:t> 	</a:t>
            </a:r>
            <a:r>
              <a:rPr lang="tr-TR" sz="1200" b="1" dirty="0" smtClean="0"/>
              <a:t>Ekim - Aralık </a:t>
            </a:r>
            <a:r>
              <a:rPr lang="tr-TR" sz="1200" dirty="0" smtClean="0"/>
              <a:t>döneminde </a:t>
            </a:r>
            <a:r>
              <a:rPr lang="tr-TR" sz="1200" dirty="0"/>
              <a:t>ihracatta mevcut pazarlarda yeni müşterilerden sipariş alabilme / müşteri  	kaybedilen pazar olup olmadığı / tamamen kaybedilen pazar olup olmadığı,</a:t>
            </a:r>
          </a:p>
          <a:p>
            <a:pPr algn="just" eaLnBrk="1" hangingPunct="1">
              <a:buClr>
                <a:srgbClr val="000099"/>
              </a:buClr>
              <a:buSzPct val="120000"/>
              <a:buFontTx/>
              <a:buChar char="•"/>
            </a:pPr>
            <a:endParaRPr lang="tr-TR" sz="1200" dirty="0"/>
          </a:p>
          <a:p>
            <a:pPr algn="just" eaLnBrk="1" hangingPunct="1">
              <a:buClr>
                <a:srgbClr val="000099"/>
              </a:buClr>
              <a:buSzPct val="120000"/>
              <a:buFontTx/>
              <a:buChar char="•"/>
            </a:pPr>
            <a:r>
              <a:rPr lang="tr-TR" sz="1200" dirty="0"/>
              <a:t>    </a:t>
            </a:r>
            <a:r>
              <a:rPr lang="tr-TR" sz="1200" b="1" dirty="0" smtClean="0"/>
              <a:t>Ekim  - Aralık 2011 </a:t>
            </a:r>
            <a:r>
              <a:rPr lang="tr-TR" sz="1200" dirty="0" smtClean="0"/>
              <a:t>cirosunun </a:t>
            </a:r>
            <a:r>
              <a:rPr lang="tr-TR" sz="1200" dirty="0"/>
              <a:t>ihracat ve iç piyasa satışlarına dağılımı,</a:t>
            </a:r>
          </a:p>
          <a:p>
            <a:pPr algn="just" eaLnBrk="1" hangingPunct="1">
              <a:buClr>
                <a:srgbClr val="000099"/>
              </a:buClr>
              <a:buSzPct val="120000"/>
            </a:pPr>
            <a:r>
              <a:rPr lang="tr-TR" sz="1200" dirty="0"/>
              <a:t>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52227" name="Object 36"/>
          <p:cNvGraphicFramePr>
            <a:graphicFrameLocks noChangeAspect="1"/>
          </p:cNvGraphicFramePr>
          <p:nvPr>
            <p:extLst>
              <p:ext uri="{D42A27DB-BD31-4B8C-83A1-F6EECF244321}">
                <p14:modId xmlns:p14="http://schemas.microsoft.com/office/powerpoint/2010/main" val="3755470575"/>
              </p:ext>
            </p:extLst>
          </p:nvPr>
        </p:nvGraphicFramePr>
        <p:xfrm>
          <a:off x="468313" y="2271713"/>
          <a:ext cx="8013700" cy="3965575"/>
        </p:xfrm>
        <a:graphic>
          <a:graphicData uri="http://schemas.openxmlformats.org/presentationml/2006/ole">
            <mc:AlternateContent xmlns:mc="http://schemas.openxmlformats.org/markup-compatibility/2006">
              <mc:Choice xmlns:v="urn:schemas-microsoft-com:vml" Requires="v">
                <p:oleObj spid="_x0000_s52333" name="Çizelge" r:id="rId3" imgW="8010495" imgH="3962355" progId="MSGraph.Chart.8">
                  <p:embed followColorScheme="full"/>
                </p:oleObj>
              </mc:Choice>
              <mc:Fallback>
                <p:oleObj name="Çizelge" r:id="rId3" imgW="8010495" imgH="3962355" progId="MSGraph.Chart.8">
                  <p:embed followColorScheme="full"/>
                  <p:pic>
                    <p:nvPicPr>
                      <p:cNvPr id="0" name="Object 36"/>
                      <p:cNvPicPr>
                        <a:picLocks noChangeAspect="1" noChangeArrowheads="1"/>
                      </p:cNvPicPr>
                      <p:nvPr/>
                    </p:nvPicPr>
                    <p:blipFill>
                      <a:blip r:embed="rId4"/>
                      <a:srcRect/>
                      <a:stretch>
                        <a:fillRect/>
                      </a:stretch>
                    </p:blipFill>
                    <p:spPr bwMode="auto">
                      <a:xfrm>
                        <a:off x="468313" y="2271713"/>
                        <a:ext cx="8013700" cy="396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52229" name="Text Box 8"/>
          <p:cNvSpPr txBox="1">
            <a:spLocks noChangeArrowheads="1"/>
          </p:cNvSpPr>
          <p:nvPr/>
        </p:nvSpPr>
        <p:spPr bwMode="auto">
          <a:xfrm>
            <a:off x="1476375" y="1412875"/>
            <a:ext cx="73580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Ekim - Aralık döneminde </a:t>
            </a:r>
            <a:r>
              <a:rPr lang="tr-TR" sz="1400" i="1" dirty="0"/>
              <a:t>yaptığınız yurt içi ve yurt dışı yatırımın türlerini belirtiniz </a:t>
            </a:r>
            <a:r>
              <a:rPr lang="tr-TR" sz="1200" i="1" dirty="0"/>
              <a:t>(Çok Cevap)</a:t>
            </a:r>
          </a:p>
        </p:txBody>
      </p:sp>
      <p:sp>
        <p:nvSpPr>
          <p:cNvPr id="9"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Gerçekleştirilen Yatırımlar</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113" name="Group 217"/>
          <p:cNvGraphicFramePr>
            <a:graphicFrameLocks noGrp="1"/>
          </p:cNvGraphicFramePr>
          <p:nvPr>
            <p:extLst>
              <p:ext uri="{D42A27DB-BD31-4B8C-83A1-F6EECF244321}">
                <p14:modId xmlns:p14="http://schemas.microsoft.com/office/powerpoint/2010/main" val="1834113456"/>
              </p:ext>
            </p:extLst>
          </p:nvPr>
        </p:nvGraphicFramePr>
        <p:xfrm>
          <a:off x="533400" y="1903413"/>
          <a:ext cx="8185150" cy="2746376"/>
        </p:xfrm>
        <a:graphic>
          <a:graphicData uri="http://schemas.openxmlformats.org/drawingml/2006/table">
            <a:tbl>
              <a:tblPr/>
              <a:tblGrid>
                <a:gridCol w="2182813"/>
                <a:gridCol w="712787"/>
                <a:gridCol w="712788"/>
                <a:gridCol w="887412"/>
                <a:gridCol w="685800"/>
                <a:gridCol w="685800"/>
                <a:gridCol w="685800"/>
                <a:gridCol w="914400"/>
                <a:gridCol w="717550"/>
              </a:tblGrid>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200" b="1" i="0" u="none" strike="noStrike" cap="none" normalizeH="0" baseline="0" dirty="0" smtClean="0">
                        <a:ln>
                          <a:noFill/>
                        </a:ln>
                        <a:solidFill>
                          <a:schemeClr val="bg1"/>
                        </a:solidFill>
                        <a:effectLst/>
                        <a:latin typeface="Palatino Linotype" pitchFamily="18" charset="0"/>
                      </a:endParaRP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Yurt İçi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Yurt Dışı</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200" b="1" i="0" u="none" strike="noStrike" cap="none" normalizeH="0" baseline="0" smtClean="0">
                        <a:ln>
                          <a:noFill/>
                        </a:ln>
                        <a:solidFill>
                          <a:schemeClr val="bg1"/>
                        </a:solidFill>
                        <a:effectLst/>
                        <a:latin typeface="Palatino Linotype" pitchFamily="18" charset="0"/>
                      </a:endParaRP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04800">
                <a:tc>
                  <a:txBody>
                    <a:bodyPr/>
                    <a:lstStyle/>
                    <a:p>
                      <a:pPr algn="l" fontAlgn="t"/>
                      <a:r>
                        <a:rPr lang="tr-TR" sz="1200" b="1" i="0" u="none" strike="noStrike" dirty="0">
                          <a:solidFill>
                            <a:srgbClr val="000000"/>
                          </a:solidFill>
                          <a:effectLst/>
                          <a:latin typeface="Palatino Linotype" pitchFamily="18" charset="0"/>
                        </a:rPr>
                        <a:t>Modernizasyon</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36,3%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43,8%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43,1%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28,7%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10,8%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14,4%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10,3%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8,8%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algn="l" fontAlgn="t"/>
                      <a:r>
                        <a:rPr lang="tr-TR" sz="1200" b="1" i="0" u="none" strike="noStrike" dirty="0">
                          <a:solidFill>
                            <a:srgbClr val="000000"/>
                          </a:solidFill>
                          <a:effectLst/>
                          <a:latin typeface="Palatino Linotype" pitchFamily="18" charset="0"/>
                        </a:rPr>
                        <a:t>Kapasite artırımı</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27,5%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27,5%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27,6%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27,5%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7,1%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8,5%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11,2%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algn="l" fontAlgn="t"/>
                      <a:r>
                        <a:rPr lang="tr-TR" sz="1200" b="1" i="0" u="none" strike="noStrike" dirty="0">
                          <a:solidFill>
                            <a:srgbClr val="000000"/>
                          </a:solidFill>
                          <a:effectLst/>
                          <a:latin typeface="Palatino Linotype" pitchFamily="18" charset="0"/>
                        </a:rPr>
                        <a:t>Ar-Ge / </a:t>
                      </a:r>
                      <a:r>
                        <a:rPr lang="tr-TR" sz="1200" b="1" i="0" u="none" strike="noStrike" dirty="0" err="1">
                          <a:solidFill>
                            <a:srgbClr val="000000"/>
                          </a:solidFill>
                          <a:effectLst/>
                          <a:latin typeface="Palatino Linotype" pitchFamily="18" charset="0"/>
                        </a:rPr>
                        <a:t>inovasyon</a:t>
                      </a:r>
                      <a:r>
                        <a:rPr lang="tr-TR" sz="1200" b="1" i="0" u="none" strike="noStrike" dirty="0">
                          <a:solidFill>
                            <a:srgbClr val="000000"/>
                          </a:solidFill>
                          <a:effectLst/>
                          <a:latin typeface="Palatino Linotype" pitchFamily="18" charset="0"/>
                        </a:rPr>
                        <a:t> yatırımı</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15,2%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17,0%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17,2%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13,1%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3,7%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3,9%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algn="l" fontAlgn="t"/>
                      <a:r>
                        <a:rPr lang="fi-FI" sz="1200" b="1" i="0" u="none" strike="noStrike" dirty="0">
                          <a:solidFill>
                            <a:srgbClr val="000000"/>
                          </a:solidFill>
                          <a:effectLst/>
                          <a:latin typeface="Palatino Linotype" pitchFamily="18" charset="0"/>
                        </a:rPr>
                        <a:t>Yeni tesis kurma / </a:t>
                      </a:r>
                      <a:r>
                        <a:rPr lang="tr-TR" sz="1200" b="1" i="0" u="none" strike="noStrike" dirty="0" smtClean="0">
                          <a:solidFill>
                            <a:srgbClr val="000000"/>
                          </a:solidFill>
                          <a:effectLst/>
                          <a:latin typeface="Palatino Linotype" pitchFamily="18" charset="0"/>
                        </a:rPr>
                        <a:t>s</a:t>
                      </a:r>
                      <a:r>
                        <a:rPr lang="fi-FI" sz="1200" b="1" i="0" u="none" strike="noStrike" dirty="0" smtClean="0">
                          <a:solidFill>
                            <a:srgbClr val="000000"/>
                          </a:solidFill>
                          <a:effectLst/>
                          <a:latin typeface="Palatino Linotype" pitchFamily="18" charset="0"/>
                        </a:rPr>
                        <a:t>atın </a:t>
                      </a:r>
                      <a:r>
                        <a:rPr lang="fi-FI" sz="1200" b="1" i="0" u="none" strike="noStrike" dirty="0">
                          <a:solidFill>
                            <a:srgbClr val="000000"/>
                          </a:solidFill>
                          <a:effectLst/>
                          <a:latin typeface="Palatino Linotype" pitchFamily="18" charset="0"/>
                        </a:rPr>
                        <a:t>alma</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14,2%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12,4%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14,7%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15,1%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4,4%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5,2%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algn="l" fontAlgn="t"/>
                      <a:r>
                        <a:rPr lang="tr-TR" sz="1200" b="1" i="0" u="none" strike="noStrike" dirty="0">
                          <a:solidFill>
                            <a:srgbClr val="000000"/>
                          </a:solidFill>
                          <a:effectLst/>
                          <a:latin typeface="Palatino Linotype" pitchFamily="18" charset="0"/>
                        </a:rPr>
                        <a:t>Şirket </a:t>
                      </a:r>
                      <a:r>
                        <a:rPr lang="tr-TR" sz="1200" b="1" i="0" u="none" strike="noStrike" dirty="0" err="1">
                          <a:solidFill>
                            <a:srgbClr val="000000"/>
                          </a:solidFill>
                          <a:effectLst/>
                          <a:latin typeface="Palatino Linotype" pitchFamily="18" charset="0"/>
                        </a:rPr>
                        <a:t>satınalma</a:t>
                      </a:r>
                      <a:endParaRPr lang="tr-TR" sz="1200" b="1" i="0" u="none" strike="noStrike" dirty="0">
                        <a:solidFill>
                          <a:srgbClr val="000000"/>
                        </a:solidFill>
                        <a:effectLst/>
                        <a:latin typeface="Palatino Linotype" pitchFamily="18" charset="0"/>
                      </a:endParaRP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smtClean="0">
                          <a:solidFill>
                            <a:srgbClr val="000000"/>
                          </a:solidFill>
                          <a:effectLst/>
                          <a:latin typeface="Palatino Linotype" pitchFamily="18" charset="0"/>
                        </a:rPr>
                        <a:t>-</a:t>
                      </a:r>
                      <a:endParaRPr lang="tr-TR" sz="1200" b="0" i="0" u="none" strike="noStrike" dirty="0">
                        <a:solidFill>
                          <a:srgbClr val="000000"/>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algn="l" fontAlgn="t"/>
                      <a:r>
                        <a:rPr lang="tr-TR" sz="1200" b="1" i="0" u="none" strike="noStrike" dirty="0">
                          <a:solidFill>
                            <a:srgbClr val="000000"/>
                          </a:solidFill>
                          <a:effectLst/>
                          <a:latin typeface="Palatino Linotype" pitchFamily="18" charset="0"/>
                        </a:rPr>
                        <a:t>Hiçbir yatırım yapılmadı </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47,7%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43,1%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40,5%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53,8%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82,3%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78,4%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79,3%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86,1%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smtClean="0">
                          <a:ln>
                            <a:noFill/>
                          </a:ln>
                          <a:solidFill>
                            <a:schemeClr val="bg1"/>
                          </a:solidFill>
                          <a:effectLst/>
                          <a:latin typeface="Palatino Linotype" pitchFamily="18" charset="0"/>
                        </a:rPr>
                        <a:t>BAZ</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520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116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251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520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116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251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53346" name="Text Box 29"/>
          <p:cNvSpPr txBox="1">
            <a:spLocks noChangeArrowheads="1"/>
          </p:cNvSpPr>
          <p:nvPr/>
        </p:nvSpPr>
        <p:spPr bwMode="auto">
          <a:xfrm>
            <a:off x="942975" y="57912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tabloda; </a:t>
            </a:r>
            <a:r>
              <a:rPr lang="tr-TR" sz="1000" dirty="0" smtClean="0"/>
              <a:t>Ekim - Aralık döneminde </a:t>
            </a:r>
            <a:r>
              <a:rPr lang="tr-TR" sz="1000" dirty="0"/>
              <a:t>söz konusu yurt içi/ yurt dışı yatırımları gerçekleştiren firmaların oranı ihracat büyüklükleri </a:t>
            </a:r>
            <a:r>
              <a:rPr lang="tr-TR" sz="1000" dirty="0" err="1"/>
              <a:t>kırılımında</a:t>
            </a:r>
            <a:r>
              <a:rPr lang="tr-TR" sz="1000" dirty="0"/>
              <a:t> incelenmektedir. </a:t>
            </a:r>
          </a:p>
          <a:p>
            <a:pPr algn="just" eaLnBrk="1" hangingPunct="1"/>
            <a:endParaRPr lang="tr-TR" sz="1000" dirty="0"/>
          </a:p>
        </p:txBody>
      </p:sp>
      <p:sp>
        <p:nvSpPr>
          <p:cNvPr id="5"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2011 Yılının Son Çeyreğinde </a:t>
            </a:r>
            <a:r>
              <a:rPr lang="tr-TR" sz="2000" b="1" dirty="0">
                <a:effectLst>
                  <a:outerShdw blurRad="38100" dist="38100" dir="2700000" algn="tl">
                    <a:srgbClr val="C0C0C0"/>
                  </a:outerShdw>
                </a:effectLst>
              </a:rPr>
              <a:t>Gerçekleştirilen Yatırımlar</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54275" name="Object 37"/>
          <p:cNvGraphicFramePr>
            <a:graphicFrameLocks noChangeAspect="1"/>
          </p:cNvGraphicFramePr>
          <p:nvPr>
            <p:extLst>
              <p:ext uri="{D42A27DB-BD31-4B8C-83A1-F6EECF244321}">
                <p14:modId xmlns:p14="http://schemas.microsoft.com/office/powerpoint/2010/main" val="878981245"/>
              </p:ext>
            </p:extLst>
          </p:nvPr>
        </p:nvGraphicFramePr>
        <p:xfrm>
          <a:off x="468313" y="2271713"/>
          <a:ext cx="8013700" cy="3965575"/>
        </p:xfrm>
        <a:graphic>
          <a:graphicData uri="http://schemas.openxmlformats.org/presentationml/2006/ole">
            <mc:AlternateContent xmlns:mc="http://schemas.openxmlformats.org/markup-compatibility/2006">
              <mc:Choice xmlns:v="urn:schemas-microsoft-com:vml" Requires="v">
                <p:oleObj spid="_x0000_s54381" name="Çizelge" r:id="rId3" imgW="8010495" imgH="3962355" progId="MSGraph.Chart.8">
                  <p:embed followColorScheme="full"/>
                </p:oleObj>
              </mc:Choice>
              <mc:Fallback>
                <p:oleObj name="Çizelge" r:id="rId3" imgW="8010495" imgH="3962355" progId="MSGraph.Chart.8">
                  <p:embed followColorScheme="full"/>
                  <p:pic>
                    <p:nvPicPr>
                      <p:cNvPr id="0" name="Object 37"/>
                      <p:cNvPicPr>
                        <a:picLocks noChangeAspect="1" noChangeArrowheads="1"/>
                      </p:cNvPicPr>
                      <p:nvPr/>
                    </p:nvPicPr>
                    <p:blipFill>
                      <a:blip r:embed="rId4"/>
                      <a:srcRect/>
                      <a:stretch>
                        <a:fillRect/>
                      </a:stretch>
                    </p:blipFill>
                    <p:spPr bwMode="auto">
                      <a:xfrm>
                        <a:off x="468313" y="2271713"/>
                        <a:ext cx="8013700" cy="396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54277" name="Text Box 8"/>
          <p:cNvSpPr txBox="1">
            <a:spLocks noChangeArrowheads="1"/>
          </p:cNvSpPr>
          <p:nvPr/>
        </p:nvSpPr>
        <p:spPr bwMode="auto">
          <a:xfrm>
            <a:off x="1476375" y="1412875"/>
            <a:ext cx="73580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Ocak - Mart döneminde</a:t>
            </a:r>
            <a:r>
              <a:rPr lang="tr-TR" sz="1400" i="1" dirty="0"/>
              <a:t>, yurt içi ve yurt dışı yatırımlarınız hangi alanlarda olacak</a:t>
            </a:r>
            <a:r>
              <a:rPr lang="tr-TR" sz="1200" i="1" dirty="0"/>
              <a:t>?(Çok Cevap)</a:t>
            </a:r>
          </a:p>
        </p:txBody>
      </p:sp>
      <p:sp>
        <p:nvSpPr>
          <p:cNvPr id="12" name="Text Box 5"/>
          <p:cNvSpPr txBox="1">
            <a:spLocks noChangeArrowheads="1"/>
          </p:cNvSpPr>
          <p:nvPr/>
        </p:nvSpPr>
        <p:spPr bwMode="auto">
          <a:xfrm>
            <a:off x="755650" y="909638"/>
            <a:ext cx="8078788"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2012 Yılının İlk Çeyreğinde </a:t>
            </a:r>
            <a:r>
              <a:rPr lang="tr-TR" sz="2000" b="1" dirty="0">
                <a:effectLst>
                  <a:outerShdw blurRad="38100" dist="38100" dir="2700000" algn="tl">
                    <a:srgbClr val="C0C0C0"/>
                  </a:outerShdw>
                </a:effectLst>
              </a:rPr>
              <a:t>Gerçekleştirilmesi Planlanan Yatırımlar</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113" name="Group 217"/>
          <p:cNvGraphicFramePr>
            <a:graphicFrameLocks noGrp="1"/>
          </p:cNvGraphicFramePr>
          <p:nvPr>
            <p:extLst>
              <p:ext uri="{D42A27DB-BD31-4B8C-83A1-F6EECF244321}">
                <p14:modId xmlns:p14="http://schemas.microsoft.com/office/powerpoint/2010/main" val="3594438471"/>
              </p:ext>
            </p:extLst>
          </p:nvPr>
        </p:nvGraphicFramePr>
        <p:xfrm>
          <a:off x="533400" y="1903413"/>
          <a:ext cx="8185150" cy="2746376"/>
        </p:xfrm>
        <a:graphic>
          <a:graphicData uri="http://schemas.openxmlformats.org/drawingml/2006/table">
            <a:tbl>
              <a:tblPr/>
              <a:tblGrid>
                <a:gridCol w="2182813"/>
                <a:gridCol w="712787"/>
                <a:gridCol w="712788"/>
                <a:gridCol w="887412"/>
                <a:gridCol w="685800"/>
                <a:gridCol w="685800"/>
                <a:gridCol w="685800"/>
                <a:gridCol w="914400"/>
                <a:gridCol w="717550"/>
              </a:tblGrid>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200" b="1" i="0" u="none" strike="noStrike" cap="none" normalizeH="0" baseline="0" dirty="0" smtClean="0">
                        <a:ln>
                          <a:noFill/>
                        </a:ln>
                        <a:solidFill>
                          <a:schemeClr val="bg1"/>
                        </a:solidFill>
                        <a:effectLst/>
                        <a:latin typeface="Palatino Linotype" pitchFamily="18" charset="0"/>
                      </a:endParaRP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Yurt İçi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Yurt Dışı</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200" b="1" i="0" u="none" strike="noStrike" cap="none" normalizeH="0" baseline="0" smtClean="0">
                        <a:ln>
                          <a:noFill/>
                        </a:ln>
                        <a:solidFill>
                          <a:schemeClr val="bg1"/>
                        </a:solidFill>
                        <a:effectLst/>
                        <a:latin typeface="Palatino Linotype" pitchFamily="18" charset="0"/>
                      </a:endParaRP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04800">
                <a:tc>
                  <a:txBody>
                    <a:bodyPr/>
                    <a:lstStyle/>
                    <a:p>
                      <a:pPr algn="l" fontAlgn="b"/>
                      <a:r>
                        <a:rPr lang="tr-TR" sz="1200" b="1" i="0" u="none" strike="noStrike">
                          <a:effectLst/>
                          <a:latin typeface="Palatino Linotype" pitchFamily="18" charset="0"/>
                        </a:rPr>
                        <a:t>Modernizasyon</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33,5%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42,5%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33,6%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27,9%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10,8%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14,4%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9,5%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9,2%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algn="l" fontAlgn="b"/>
                      <a:r>
                        <a:rPr lang="tr-TR" sz="1200" b="1" i="0" u="none" strike="noStrike" dirty="0">
                          <a:effectLst/>
                          <a:latin typeface="Palatino Linotype" pitchFamily="18" charset="0"/>
                        </a:rPr>
                        <a:t>Kapasite artırımı</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23,7%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24,8%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21,6%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23,9%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11,1%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7,8%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algn="l" fontAlgn="b"/>
                      <a:r>
                        <a:rPr lang="tr-TR" sz="1200" b="1" i="0" u="none" strike="noStrike">
                          <a:effectLst/>
                          <a:latin typeface="Palatino Linotype" pitchFamily="18" charset="0"/>
                        </a:rPr>
                        <a:t>Ar-Ge/ inovasyon yatırımı</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16,2%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18,3%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19,0%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13,5%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5,8%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7,8%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algn="l" fontAlgn="b"/>
                      <a:r>
                        <a:rPr lang="fi-FI" sz="1200" b="1" i="0" u="none" strike="noStrike">
                          <a:effectLst/>
                          <a:latin typeface="Palatino Linotype" pitchFamily="18" charset="0"/>
                        </a:rPr>
                        <a:t>Yeni tesis kurma/ Satın alma</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9,6%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10,5%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8,6%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9,6%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4,4%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algn="l" fontAlgn="b"/>
                      <a:r>
                        <a:rPr lang="tr-TR" sz="1200" b="1" i="0" u="none" strike="noStrike" dirty="0">
                          <a:effectLst/>
                          <a:latin typeface="Palatino Linotype" pitchFamily="18" charset="0"/>
                        </a:rPr>
                        <a:t>Şirket </a:t>
                      </a:r>
                      <a:r>
                        <a:rPr lang="tr-TR" sz="1200" b="1" i="0" u="none" strike="noStrike" dirty="0" smtClean="0">
                          <a:effectLst/>
                          <a:latin typeface="Palatino Linotype" pitchFamily="18" charset="0"/>
                        </a:rPr>
                        <a:t>satın alma</a:t>
                      </a:r>
                      <a:endParaRPr lang="tr-TR" sz="1200" b="1" i="0" u="none" strike="noStrike" dirty="0">
                        <a:effectLst/>
                        <a:latin typeface="Palatino Linotype" pitchFamily="18" charset="0"/>
                      </a:endParaRP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1,3%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algn="l" fontAlgn="b"/>
                      <a:r>
                        <a:rPr lang="tr-TR" sz="1200" b="1" i="0" u="none" strike="noStrike" dirty="0">
                          <a:effectLst/>
                          <a:latin typeface="Palatino Linotype" pitchFamily="18" charset="0"/>
                        </a:rPr>
                        <a:t>Hiçbir yatırım </a:t>
                      </a:r>
                      <a:r>
                        <a:rPr lang="tr-TR" sz="1200" b="1" i="0" u="none" strike="noStrike" dirty="0" smtClean="0">
                          <a:effectLst/>
                          <a:latin typeface="Palatino Linotype" pitchFamily="18" charset="0"/>
                        </a:rPr>
                        <a:t>yapılmayacak</a:t>
                      </a:r>
                      <a:endParaRPr lang="tr-TR" sz="1200" b="1" i="0" u="none" strike="noStrike" dirty="0">
                        <a:effectLst/>
                        <a:latin typeface="Palatino Linotype" pitchFamily="18" charset="0"/>
                      </a:endParaRP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50,6%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41,8%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55,4%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79,2%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75,2%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81,0%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80,9%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BAZ</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520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116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251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520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116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251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55394" name="Text Box 29"/>
          <p:cNvSpPr txBox="1">
            <a:spLocks noChangeArrowheads="1"/>
          </p:cNvSpPr>
          <p:nvPr/>
        </p:nvSpPr>
        <p:spPr bwMode="auto">
          <a:xfrm>
            <a:off x="942975" y="57912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tabloda; </a:t>
            </a:r>
            <a:r>
              <a:rPr lang="tr-TR" sz="1000" dirty="0" smtClean="0"/>
              <a:t>Ocak - Mart döneminde </a:t>
            </a:r>
            <a:r>
              <a:rPr lang="tr-TR" sz="1000" dirty="0"/>
              <a:t>söz konusu yurt içi/ yurt dışı yatırım planlayan firmaların oranı ihracat büyüklükleri </a:t>
            </a:r>
            <a:r>
              <a:rPr lang="tr-TR" sz="1000" dirty="0" err="1"/>
              <a:t>kırılımında</a:t>
            </a:r>
            <a:r>
              <a:rPr lang="tr-TR" sz="1000" dirty="0"/>
              <a:t> incelenmektedir. </a:t>
            </a:r>
          </a:p>
          <a:p>
            <a:pPr algn="just" eaLnBrk="1" hangingPunct="1"/>
            <a:endParaRPr lang="tr-TR" sz="1000" dirty="0"/>
          </a:p>
        </p:txBody>
      </p:sp>
      <p:sp>
        <p:nvSpPr>
          <p:cNvPr id="6" name="Text Box 5"/>
          <p:cNvSpPr txBox="1">
            <a:spLocks noChangeArrowheads="1"/>
          </p:cNvSpPr>
          <p:nvPr/>
        </p:nvSpPr>
        <p:spPr bwMode="auto">
          <a:xfrm>
            <a:off x="755650" y="909638"/>
            <a:ext cx="8136830"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2012 Yılının İlk Çeyreğinde </a:t>
            </a:r>
            <a:r>
              <a:rPr lang="tr-TR" sz="2000" b="1" dirty="0">
                <a:effectLst>
                  <a:outerShdw blurRad="38100" dist="38100" dir="2700000" algn="tl">
                    <a:srgbClr val="C0C0C0"/>
                  </a:outerShdw>
                </a:effectLst>
              </a:rPr>
              <a:t>Gerçekleştirilmesi Planlanan Yatırımlar</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260"/>
          <p:cNvGraphicFramePr>
            <a:graphicFrameLocks noGrp="1"/>
          </p:cNvGraphicFramePr>
          <p:nvPr>
            <p:extLst>
              <p:ext uri="{D42A27DB-BD31-4B8C-83A1-F6EECF244321}">
                <p14:modId xmlns:p14="http://schemas.microsoft.com/office/powerpoint/2010/main" val="1431566918"/>
              </p:ext>
            </p:extLst>
          </p:nvPr>
        </p:nvGraphicFramePr>
        <p:xfrm>
          <a:off x="827088" y="1052513"/>
          <a:ext cx="7345363" cy="5040311"/>
        </p:xfrm>
        <a:graphic>
          <a:graphicData uri="http://schemas.openxmlformats.org/drawingml/2006/table">
            <a:tbl>
              <a:tblPr/>
              <a:tblGrid>
                <a:gridCol w="3384630"/>
                <a:gridCol w="2144603"/>
                <a:gridCol w="1816130"/>
              </a:tblGrid>
              <a:tr h="48003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400" b="1" i="0" u="none" strike="noStrike" cap="none" normalizeH="0" baseline="0" dirty="0" smtClean="0">
                        <a:ln>
                          <a:noFill/>
                        </a:ln>
                        <a:solidFill>
                          <a:srgbClr val="FFFFFF"/>
                        </a:solidFill>
                        <a:effectLst/>
                        <a:latin typeface="Palatino Linotype" pitchFamily="18" charset="0"/>
                      </a:endParaRPr>
                    </a:p>
                  </a:txBody>
                  <a:tcPr marL="91441" marR="91441" marT="45717" marB="45717" anchor="b" horzOverflow="overflow">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FFFFFF"/>
                          </a:solidFill>
                          <a:effectLst/>
                          <a:latin typeface="Palatino Linotype" pitchFamily="18" charset="0"/>
                        </a:rPr>
                        <a:t>2012 Ocak - Mart Dönemi Beklentileri</a:t>
                      </a:r>
                    </a:p>
                  </a:txBody>
                  <a:tcPr marL="91441" marR="91441" marT="45717" marB="45717" anchor="ctr" horzOverflow="overflow">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r>
              <a:tr h="428134">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endParaRPr kumimoji="0" lang="tr-TR" sz="1400" b="0" i="0" u="none" strike="noStrike" cap="none" normalizeH="0" baseline="0" smtClean="0">
                        <a:ln>
                          <a:noFill/>
                        </a:ln>
                        <a:solidFill>
                          <a:srgbClr val="000000"/>
                        </a:solidFill>
                        <a:effectLst/>
                        <a:latin typeface="Palatino Linotype" pitchFamily="18" charset="0"/>
                        <a:ea typeface="Times New Roman" pitchFamily="18" charset="0"/>
                        <a:cs typeface="Arial"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Ocak - Mart Dönemi</a:t>
                      </a:r>
                    </a:p>
                  </a:txBody>
                  <a:tcPr marL="0" marR="0" marT="0" marB="0" anchor="ctr" anchorCtr="1"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2012 Yılı Sonu</a:t>
                      </a:r>
                    </a:p>
                  </a:txBody>
                  <a:tcPr marL="0" marR="0" marT="0" marB="0" anchor="ctr" anchorCtr="1"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1"/>
                    </a:solidFill>
                  </a:tcPr>
                </a:tc>
              </a:tr>
              <a:tr h="537634">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cs typeface="Arial" charset="0"/>
                        </a:rPr>
                        <a:t> USD/TL</a:t>
                      </a:r>
                      <a:r>
                        <a:rPr kumimoji="0" lang="tr-TR" sz="1400" b="0" i="0" u="none" strike="noStrike" cap="none" normalizeH="0" baseline="0" dirty="0" smtClean="0">
                          <a:ln>
                            <a:noFill/>
                          </a:ln>
                          <a:solidFill>
                            <a:srgbClr val="000000"/>
                          </a:solidFill>
                          <a:effectLst/>
                          <a:latin typeface="Palatino Linotype" pitchFamily="18" charset="0"/>
                          <a:cs typeface="Arial" charset="0"/>
                        </a:rPr>
                        <a:t> kur tahmini            </a:t>
                      </a:r>
                      <a:endParaRPr kumimoji="0" lang="tr-TR" sz="1400" b="0" i="0" u="none" strike="noStrike" cap="none" normalizeH="0" baseline="0" dirty="0" smtClean="0">
                        <a:ln>
                          <a:noFill/>
                        </a:ln>
                        <a:solidFill>
                          <a:srgbClr val="000000"/>
                        </a:solidFill>
                        <a:effectLst/>
                        <a:latin typeface="Palatino Linotype" pitchFamily="18" charset="0"/>
                        <a:ea typeface="Times New Roman" pitchFamily="18" charset="0"/>
                        <a:cs typeface="Arial"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1,85</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 508</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1,91</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n:507</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470429">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smtClean="0">
                          <a:ln>
                            <a:noFill/>
                          </a:ln>
                          <a:solidFill>
                            <a:srgbClr val="000000"/>
                          </a:solidFill>
                          <a:effectLst/>
                          <a:latin typeface="Palatino Linotype" pitchFamily="18" charset="0"/>
                          <a:cs typeface="Arial" charset="0"/>
                        </a:rPr>
                        <a:t> Euro/TL</a:t>
                      </a:r>
                      <a:r>
                        <a:rPr kumimoji="0" lang="tr-TR" sz="1400" b="0" i="0" u="none" strike="noStrike" cap="none" normalizeH="0" baseline="0" smtClean="0">
                          <a:ln>
                            <a:noFill/>
                          </a:ln>
                          <a:solidFill>
                            <a:srgbClr val="000000"/>
                          </a:solidFill>
                          <a:effectLst/>
                          <a:latin typeface="Palatino Linotype" pitchFamily="18" charset="0"/>
                          <a:cs typeface="Arial" charset="0"/>
                        </a:rPr>
                        <a:t> kur tahmini           </a:t>
                      </a:r>
                      <a:endParaRPr kumimoji="0" lang="tr-TR" sz="1400" b="0" i="0" u="none" strike="noStrike" cap="none" normalizeH="0" baseline="0" smtClean="0">
                        <a:ln>
                          <a:noFill/>
                        </a:ln>
                        <a:solidFill>
                          <a:srgbClr val="000000"/>
                        </a:solidFill>
                        <a:effectLst/>
                        <a:latin typeface="Palatino Linotype" pitchFamily="18" charset="0"/>
                        <a:ea typeface="Times New Roman" pitchFamily="18" charset="0"/>
                        <a:cs typeface="Arial"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2,39</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 505</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2,45</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n:505</a:t>
                      </a:r>
                      <a:endParaRPr kumimoji="0" lang="tr-TR" sz="1400" b="1" i="0" u="none" strike="noStrike" cap="none" normalizeH="0" baseline="0" dirty="0" smtClean="0">
                        <a:ln>
                          <a:noFill/>
                        </a:ln>
                        <a:solidFill>
                          <a:srgbClr val="000000"/>
                        </a:solidFill>
                        <a:effectLst/>
                        <a:latin typeface="Palatino Linotype" pitchFamily="18"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r>
              <a:tr h="470429">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cs typeface="Arial" charset="0"/>
                        </a:rPr>
                        <a:t> Euro/USD</a:t>
                      </a:r>
                      <a:r>
                        <a:rPr kumimoji="0" lang="tr-TR" sz="1400" b="0" i="0" u="none" strike="noStrike" cap="none" normalizeH="0" baseline="0" dirty="0" smtClean="0">
                          <a:ln>
                            <a:noFill/>
                          </a:ln>
                          <a:solidFill>
                            <a:srgbClr val="000000"/>
                          </a:solidFill>
                          <a:effectLst/>
                          <a:latin typeface="Palatino Linotype" pitchFamily="18" charset="0"/>
                          <a:cs typeface="Arial" charset="0"/>
                        </a:rPr>
                        <a:t> parite tahmini    </a:t>
                      </a:r>
                      <a:endParaRPr kumimoji="0" lang="tr-TR" sz="1400" b="0" i="0" u="none" strike="noStrike" cap="none" normalizeH="0" baseline="0" dirty="0" smtClean="0">
                        <a:ln>
                          <a:noFill/>
                        </a:ln>
                        <a:solidFill>
                          <a:srgbClr val="000000"/>
                        </a:solidFill>
                        <a:effectLst/>
                        <a:latin typeface="Palatino Linotype" pitchFamily="18" charset="0"/>
                        <a:ea typeface="Times New Roman" pitchFamily="18" charset="0"/>
                        <a:cs typeface="Arial"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1,30</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 498</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1,29</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n:498</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470429">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cs typeface="Arial" charset="0"/>
                        </a:rPr>
                        <a:t> Enflasyon </a:t>
                      </a:r>
                      <a:r>
                        <a:rPr kumimoji="0" lang="tr-TR" sz="1400" b="0" i="0" u="none" strike="noStrike" cap="none" normalizeH="0" baseline="0" dirty="0" smtClean="0">
                          <a:ln>
                            <a:noFill/>
                          </a:ln>
                          <a:solidFill>
                            <a:srgbClr val="000000"/>
                          </a:solidFill>
                          <a:effectLst/>
                          <a:latin typeface="Palatino Linotype" pitchFamily="18" charset="0"/>
                          <a:cs typeface="Arial" charset="0"/>
                        </a:rPr>
                        <a:t>oranı tahmini  (%)    </a:t>
                      </a:r>
                      <a:endParaRPr kumimoji="0" lang="tr-TR" sz="1400" b="0" i="0" u="none" strike="noStrike" cap="none" normalizeH="0" baseline="0" dirty="0" smtClean="0">
                        <a:ln>
                          <a:noFill/>
                        </a:ln>
                        <a:solidFill>
                          <a:srgbClr val="000000"/>
                        </a:solidFill>
                        <a:effectLst/>
                        <a:latin typeface="Palatino Linotype" pitchFamily="18" charset="0"/>
                        <a:ea typeface="Times New Roman" pitchFamily="18" charset="0"/>
                        <a:cs typeface="Arial"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rgbClr val="000000"/>
                          </a:solidFill>
                          <a:effectLst/>
                          <a:latin typeface="Palatino Linotype" pitchFamily="18" charset="0"/>
                        </a:rPr>
                        <a:t>-</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9,29</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n:506</a:t>
                      </a:r>
                      <a:endParaRPr kumimoji="0" lang="tr-TR" sz="1400" b="1" i="0" u="none" strike="noStrike" cap="none" normalizeH="0" baseline="0" dirty="0" smtClean="0">
                        <a:ln>
                          <a:noFill/>
                        </a:ln>
                        <a:solidFill>
                          <a:srgbClr val="000000"/>
                        </a:solidFill>
                        <a:effectLst/>
                        <a:latin typeface="Palatino Linotype" pitchFamily="18"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r>
              <a:tr h="470429">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cs typeface="Arial" charset="0"/>
                        </a:rPr>
                        <a:t> MB politika faiz </a:t>
                      </a:r>
                      <a:r>
                        <a:rPr kumimoji="0" lang="tr-TR" sz="1400" b="0" i="0" u="none" strike="noStrike" cap="none" normalizeH="0" baseline="0" dirty="0" smtClean="0">
                          <a:ln>
                            <a:noFill/>
                          </a:ln>
                          <a:solidFill>
                            <a:srgbClr val="000000"/>
                          </a:solidFill>
                          <a:effectLst/>
                          <a:latin typeface="Palatino Linotype" pitchFamily="18" charset="0"/>
                          <a:cs typeface="Arial" charset="0"/>
                        </a:rPr>
                        <a:t>tahmini  (%)</a:t>
                      </a:r>
                      <a:endParaRPr kumimoji="0" lang="tr-TR" sz="1400" b="0" i="0" u="none" strike="noStrike" cap="none" normalizeH="0" baseline="0" dirty="0" smtClean="0">
                        <a:ln>
                          <a:noFill/>
                        </a:ln>
                        <a:solidFill>
                          <a:srgbClr val="000000"/>
                        </a:solidFill>
                        <a:effectLst/>
                        <a:latin typeface="Palatino Linotype" pitchFamily="18" charset="0"/>
                        <a:ea typeface="Times New Roman" pitchFamily="18" charset="0"/>
                        <a:cs typeface="Arial"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rgbClr val="000000"/>
                          </a:solidFill>
                          <a:effectLst/>
                          <a:latin typeface="Palatino Linotype" pitchFamily="18" charset="0"/>
                        </a:rPr>
                        <a:t>-</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7,42</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n:492</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470429">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ea typeface="Times New Roman" pitchFamily="18" charset="0"/>
                          <a:cs typeface="Arial" charset="0"/>
                        </a:rPr>
                        <a:t>Büyüme Beklentisi </a:t>
                      </a:r>
                      <a:r>
                        <a:rPr kumimoji="0" lang="tr-TR" sz="1400" b="0" i="0" u="none" strike="noStrike" cap="none" normalizeH="0" baseline="0" dirty="0" smtClean="0">
                          <a:ln>
                            <a:noFill/>
                          </a:ln>
                          <a:solidFill>
                            <a:srgbClr val="000000"/>
                          </a:solidFill>
                          <a:effectLst/>
                          <a:latin typeface="Palatino Linotype" pitchFamily="18" charset="0"/>
                          <a:ea typeface="Times New Roman" pitchFamily="18" charset="0"/>
                          <a:cs typeface="Arial" charset="0"/>
                        </a:rPr>
                        <a:t>(%)</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4,80</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 449</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7,28</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n:481</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95000"/>
                      </a:schemeClr>
                    </a:solidFill>
                  </a:tcPr>
                </a:tc>
              </a:tr>
              <a:tr h="435912">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ea typeface="Times New Roman" pitchFamily="18" charset="0"/>
                          <a:cs typeface="Arial" charset="0"/>
                        </a:rPr>
                        <a:t>MB politika faizlerinin ideal seviyesi</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85000"/>
                      </a:schemeClr>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rgbClr val="000000"/>
                          </a:solidFill>
                          <a:effectLst/>
                          <a:latin typeface="Palatino Linotype" pitchFamily="18" charset="0"/>
                        </a:rPr>
                        <a:t>6,38  </a:t>
                      </a:r>
                      <a:r>
                        <a:rPr kumimoji="0" lang="tr-TR" sz="1200" b="0" i="1" u="none" strike="noStrike" cap="none" normalizeH="0" baseline="0" dirty="0" smtClean="0">
                          <a:ln>
                            <a:noFill/>
                          </a:ln>
                          <a:solidFill>
                            <a:srgbClr val="000000"/>
                          </a:solidFill>
                          <a:effectLst/>
                          <a:latin typeface="Palatino Linotype" pitchFamily="18" charset="0"/>
                        </a:rPr>
                        <a:t>( n: 493)</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85000"/>
                      </a:schemeClr>
                    </a:solidFill>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tr-TR" sz="1200" b="0" i="1" u="none" strike="noStrike" cap="none" normalizeH="0" baseline="0" dirty="0" smtClean="0">
                        <a:ln>
                          <a:noFill/>
                        </a:ln>
                        <a:solidFill>
                          <a:srgbClr val="000000"/>
                        </a:solidFill>
                        <a:effectLst/>
                        <a:latin typeface="Palatino Linotype" pitchFamily="18" charset="0"/>
                      </a:endParaRPr>
                    </a:p>
                  </a:txBody>
                  <a:tcPr marL="10800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85000"/>
                      </a:schemeClr>
                    </a:solidFill>
                  </a:tcPr>
                </a:tc>
              </a:tr>
              <a:tr h="403225">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ea typeface="Times New Roman" pitchFamily="18" charset="0"/>
                          <a:cs typeface="Arial" charset="0"/>
                        </a:rPr>
                        <a:t>Rekabetçi ideal USD/TL kur seviyesi</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95000"/>
                      </a:schemeClr>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rgbClr val="000000"/>
                          </a:solidFill>
                          <a:effectLst/>
                          <a:latin typeface="Palatino Linotype" pitchFamily="18" charset="0"/>
                        </a:rPr>
                        <a:t>1,81 </a:t>
                      </a:r>
                      <a:r>
                        <a:rPr kumimoji="0" lang="tr-TR" sz="1200" b="0" i="1" u="none" strike="noStrike" cap="none" normalizeH="0" baseline="0" dirty="0" smtClean="0">
                          <a:ln>
                            <a:noFill/>
                          </a:ln>
                          <a:solidFill>
                            <a:srgbClr val="000000"/>
                          </a:solidFill>
                          <a:effectLst/>
                          <a:latin typeface="Palatino Linotype" pitchFamily="18" charset="0"/>
                        </a:rPr>
                        <a:t>( n: 501)</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95000"/>
                      </a:schemeClr>
                    </a:solidFill>
                  </a:tcPr>
                </a:tc>
                <a:tc hMerge="1">
                  <a:txBody>
                    <a:bodyPr/>
                    <a:lstStyle/>
                    <a:p>
                      <a:endParaRPr lang="tr-TR"/>
                    </a:p>
                  </a:txBody>
                  <a:tcPr/>
                </a:tc>
              </a:tr>
              <a:tr h="403225">
                <a:tc>
                  <a:txBody>
                    <a:bodyPr/>
                    <a:lstStyle/>
                    <a:p>
                      <a:pPr marL="0" marR="0" lvl="0" indent="0" algn="l" defTabSz="914400" rtl="0" eaLnBrk="1" fontAlgn="base" latinLnBrk="0" hangingPunct="1">
                        <a:lnSpc>
                          <a:spcPct val="100000"/>
                        </a:lnSpc>
                        <a:spcBef>
                          <a:spcPts val="1000"/>
                        </a:spcBef>
                        <a:spcAft>
                          <a:spcPts val="1000"/>
                        </a:spcAft>
                        <a:buClrTx/>
                        <a:buSzTx/>
                        <a:buFontTx/>
                        <a:buNone/>
                        <a:tabLst/>
                        <a:defRPr/>
                      </a:pPr>
                      <a:r>
                        <a:rPr kumimoji="0" lang="tr-TR" sz="1400" b="1" i="0" u="none" strike="noStrike" cap="none" normalizeH="0" baseline="0" dirty="0" smtClean="0">
                          <a:ln>
                            <a:noFill/>
                          </a:ln>
                          <a:solidFill>
                            <a:srgbClr val="000000"/>
                          </a:solidFill>
                          <a:effectLst/>
                          <a:latin typeface="Palatino Linotype" pitchFamily="18" charset="0"/>
                          <a:ea typeface="Times New Roman" pitchFamily="18" charset="0"/>
                          <a:cs typeface="Arial" charset="0"/>
                        </a:rPr>
                        <a:t>Rekabetçi ideal EURO/TL kur seviyesi</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85000"/>
                      </a:schemeClr>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tr-TR" sz="1400" b="1" i="1" u="none" strike="noStrike" cap="none" normalizeH="0" baseline="0" dirty="0" smtClean="0">
                          <a:ln>
                            <a:noFill/>
                          </a:ln>
                          <a:solidFill>
                            <a:srgbClr val="000000"/>
                          </a:solidFill>
                          <a:effectLst/>
                          <a:latin typeface="Palatino Linotype" pitchFamily="18" charset="0"/>
                        </a:rPr>
                        <a:t>2,35  </a:t>
                      </a:r>
                      <a:r>
                        <a:rPr kumimoji="0" lang="tr-TR" sz="1200" b="0" i="1" u="none" strike="noStrike" cap="none" normalizeH="0" baseline="0" dirty="0" smtClean="0">
                          <a:ln>
                            <a:noFill/>
                          </a:ln>
                          <a:solidFill>
                            <a:srgbClr val="000000"/>
                          </a:solidFill>
                          <a:effectLst/>
                          <a:latin typeface="Palatino Linotype" pitchFamily="18" charset="0"/>
                        </a:rPr>
                        <a:t>( n: 500)</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85000"/>
                      </a:schemeClr>
                    </a:solidFill>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tr-TR" sz="1200" b="0" i="1" u="none" strike="noStrike" cap="none" normalizeH="0" baseline="0" dirty="0" smtClean="0">
                        <a:ln>
                          <a:noFill/>
                        </a:ln>
                        <a:solidFill>
                          <a:srgbClr val="000000"/>
                        </a:solidFill>
                        <a:effectLst/>
                        <a:latin typeface="Palatino Linotype" pitchFamily="18" charset="0"/>
                      </a:endParaRPr>
                    </a:p>
                  </a:txBody>
                  <a:tcPr marL="10800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95000"/>
                      </a:schemeClr>
                    </a:solidFill>
                  </a:tcPr>
                </a:tc>
              </a:tr>
            </a:tbl>
          </a:graphicData>
        </a:graphic>
      </p:graphicFrame>
      <p:sp>
        <p:nvSpPr>
          <p:cNvPr id="56368" name="Text Box 29"/>
          <p:cNvSpPr txBox="1">
            <a:spLocks noChangeArrowheads="1"/>
          </p:cNvSpPr>
          <p:nvPr/>
        </p:nvSpPr>
        <p:spPr bwMode="auto">
          <a:xfrm>
            <a:off x="827088" y="6092825"/>
            <a:ext cx="69818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a:t>İhracatçıların piyasa beklentileri sektörlere göre farklılık göstermemektedir.</a:t>
            </a:r>
          </a:p>
          <a:p>
            <a:pPr algn="just" eaLnBrk="1" hangingPunct="1"/>
            <a:endParaRPr lang="tr-TR" sz="1000"/>
          </a:p>
        </p:txBody>
      </p:sp>
      <p:sp>
        <p:nvSpPr>
          <p:cNvPr id="5" name="Text Box 5"/>
          <p:cNvSpPr txBox="1">
            <a:spLocks noChangeArrowheads="1"/>
          </p:cNvSpPr>
          <p:nvPr/>
        </p:nvSpPr>
        <p:spPr bwMode="auto">
          <a:xfrm>
            <a:off x="755650" y="909638"/>
            <a:ext cx="2520950" cy="400050"/>
          </a:xfrm>
          <a:prstGeom prst="rect">
            <a:avLst/>
          </a:prstGeom>
          <a:noFill/>
          <a:ln>
            <a:noFill/>
          </a:ln>
          <a:effectLst/>
          <a:extLst/>
        </p:spPr>
        <p:txBody>
          <a:bodyPr>
            <a:spAutoFit/>
          </a:bodyPr>
          <a:lstStyle/>
          <a:p>
            <a:pPr>
              <a:defRPr/>
            </a:pPr>
            <a:r>
              <a:rPr lang="tr-TR" sz="2000" b="1" dirty="0">
                <a:effectLst>
                  <a:outerShdw blurRad="38100" dist="38100" dir="2700000" algn="tl">
                    <a:srgbClr val="C0C0C0"/>
                  </a:outerShdw>
                </a:effectLst>
              </a:rPr>
              <a:t>Piyasa Beklentileri</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58371" name="Object 36"/>
          <p:cNvGraphicFramePr>
            <a:graphicFrameLocks noChangeAspect="1"/>
          </p:cNvGraphicFramePr>
          <p:nvPr>
            <p:extLst>
              <p:ext uri="{D42A27DB-BD31-4B8C-83A1-F6EECF244321}">
                <p14:modId xmlns:p14="http://schemas.microsoft.com/office/powerpoint/2010/main" val="699768872"/>
              </p:ext>
            </p:extLst>
          </p:nvPr>
        </p:nvGraphicFramePr>
        <p:xfrm>
          <a:off x="539750" y="1989138"/>
          <a:ext cx="7686675" cy="3990975"/>
        </p:xfrm>
        <a:graphic>
          <a:graphicData uri="http://schemas.openxmlformats.org/presentationml/2006/ole">
            <mc:AlternateContent xmlns:mc="http://schemas.openxmlformats.org/markup-compatibility/2006">
              <mc:Choice xmlns:v="urn:schemas-microsoft-com:vml" Requires="v">
                <p:oleObj spid="_x0000_s58477" name="Çizelge" r:id="rId3" imgW="7686566" imgH="3990968" progId="MSGraph.Chart.8">
                  <p:embed followColorScheme="full"/>
                </p:oleObj>
              </mc:Choice>
              <mc:Fallback>
                <p:oleObj name="Çizelge" r:id="rId3" imgW="7686566" imgH="3990968" progId="MSGraph.Chart.8">
                  <p:embed followColorScheme="full"/>
                  <p:pic>
                    <p:nvPicPr>
                      <p:cNvPr id="0" name="Object 36"/>
                      <p:cNvPicPr>
                        <a:picLocks noChangeAspect="1" noChangeArrowheads="1"/>
                      </p:cNvPicPr>
                      <p:nvPr/>
                    </p:nvPicPr>
                    <p:blipFill>
                      <a:blip r:embed="rId4"/>
                      <a:srcRect/>
                      <a:stretch>
                        <a:fillRect/>
                      </a:stretch>
                    </p:blipFill>
                    <p:spPr bwMode="auto">
                      <a:xfrm>
                        <a:off x="539750" y="1989138"/>
                        <a:ext cx="7686675" cy="399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58373" name="Text Box 8"/>
          <p:cNvSpPr txBox="1">
            <a:spLocks noChangeArrowheads="1"/>
          </p:cNvSpPr>
          <p:nvPr/>
        </p:nvSpPr>
        <p:spPr bwMode="auto">
          <a:xfrm>
            <a:off x="1476375" y="1412875"/>
            <a:ext cx="73580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2012 </a:t>
            </a:r>
            <a:r>
              <a:rPr lang="tr-TR" sz="1400" i="1" dirty="0"/>
              <a:t>yılı sonu itibariyle genel durumuna ilişkin tahmininiz nedir?</a:t>
            </a:r>
          </a:p>
        </p:txBody>
      </p:sp>
      <p:sp>
        <p:nvSpPr>
          <p:cNvPr id="9"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2012 </a:t>
            </a:r>
            <a:r>
              <a:rPr lang="tr-TR" sz="2000" b="1" dirty="0">
                <a:effectLst>
                  <a:outerShdw blurRad="38100" dist="38100" dir="2700000" algn="tl">
                    <a:srgbClr val="C0C0C0"/>
                  </a:outerShdw>
                </a:effectLst>
              </a:rPr>
              <a:t>Yılı Genel Ekonomik Beklentileri</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sp>
        <p:nvSpPr>
          <p:cNvPr id="59395" name="Text Box 29"/>
          <p:cNvSpPr txBox="1">
            <a:spLocks noChangeArrowheads="1"/>
          </p:cNvSpPr>
          <p:nvPr/>
        </p:nvSpPr>
        <p:spPr bwMode="auto">
          <a:xfrm>
            <a:off x="914400" y="5775325"/>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a:t>Yukarıdaki grafikte; sektör, Türkiye, Avrupa ve Dünya ekonomisine ilişkin </a:t>
            </a:r>
            <a:r>
              <a:rPr lang="tr-TR" sz="1000" b="1" i="1" u="sng"/>
              <a:t>olumlu beklenti içerisinde olan</a:t>
            </a:r>
            <a:r>
              <a:rPr lang="tr-TR" sz="1000"/>
              <a:t> firmaların oranı firmaların ihracat büyüklükleri kırılımında sunulmaktadır. </a:t>
            </a:r>
          </a:p>
          <a:p>
            <a:pPr algn="just" eaLnBrk="1" hangingPunct="1"/>
            <a:endParaRPr lang="tr-TR" sz="1000"/>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59397" name="Text Box 8"/>
          <p:cNvSpPr txBox="1">
            <a:spLocks noChangeArrowheads="1"/>
          </p:cNvSpPr>
          <p:nvPr/>
        </p:nvSpPr>
        <p:spPr bwMode="auto">
          <a:xfrm>
            <a:off x="1476375" y="1412875"/>
            <a:ext cx="73580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2012 </a:t>
            </a:r>
            <a:r>
              <a:rPr lang="tr-TR" sz="1400" i="1" dirty="0"/>
              <a:t>yılı sonu itibariyle genel durumuna ilişkin tahmininiz nedir?</a:t>
            </a:r>
          </a:p>
        </p:txBody>
      </p:sp>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2012 </a:t>
            </a:r>
            <a:r>
              <a:rPr lang="tr-TR" sz="2000" b="1" dirty="0">
                <a:effectLst>
                  <a:outerShdw blurRad="38100" dist="38100" dir="2700000" algn="tl">
                    <a:srgbClr val="C0C0C0"/>
                  </a:outerShdw>
                </a:effectLst>
              </a:rPr>
              <a:t>Yılı Genel Ekonomik Beklentileri</a:t>
            </a:r>
          </a:p>
        </p:txBody>
      </p:sp>
      <p:graphicFrame>
        <p:nvGraphicFramePr>
          <p:cNvPr id="59399" name="Nesne 1"/>
          <p:cNvGraphicFramePr>
            <a:graphicFrameLocks noChangeAspect="1"/>
          </p:cNvGraphicFramePr>
          <p:nvPr>
            <p:extLst>
              <p:ext uri="{D42A27DB-BD31-4B8C-83A1-F6EECF244321}">
                <p14:modId xmlns:p14="http://schemas.microsoft.com/office/powerpoint/2010/main" val="657490708"/>
              </p:ext>
            </p:extLst>
          </p:nvPr>
        </p:nvGraphicFramePr>
        <p:xfrm>
          <a:off x="685800" y="1643063"/>
          <a:ext cx="7766050" cy="4224337"/>
        </p:xfrm>
        <a:graphic>
          <a:graphicData uri="http://schemas.openxmlformats.org/presentationml/2006/ole">
            <mc:AlternateContent xmlns:mc="http://schemas.openxmlformats.org/markup-compatibility/2006">
              <mc:Choice xmlns:v="urn:schemas-microsoft-com:vml" Requires="v">
                <p:oleObj spid="_x0000_s59502" name="Çizelge" r:id="rId3" imgW="7762960" imgH="4229049" progId="MSGraph.Chart.8">
                  <p:embed followColorScheme="full"/>
                </p:oleObj>
              </mc:Choice>
              <mc:Fallback>
                <p:oleObj name="Çizelge" r:id="rId3" imgW="7762960" imgH="4229049" progId="MSGraph.Chart.8">
                  <p:embed followColorScheme="full"/>
                  <p:pic>
                    <p:nvPicPr>
                      <p:cNvPr id="0" name="Nesne 1"/>
                      <p:cNvPicPr>
                        <a:picLocks noChangeAspect="1" noChangeArrowheads="1"/>
                      </p:cNvPicPr>
                      <p:nvPr/>
                    </p:nvPicPr>
                    <p:blipFill>
                      <a:blip r:embed="rId4"/>
                      <a:srcRect/>
                      <a:stretch>
                        <a:fillRect/>
                      </a:stretch>
                    </p:blipFill>
                    <p:spPr bwMode="auto">
                      <a:xfrm>
                        <a:off x="685800" y="1643063"/>
                        <a:ext cx="7766050" cy="422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60419" name="Object 39"/>
          <p:cNvGraphicFramePr>
            <a:graphicFrameLocks noChangeAspect="1"/>
          </p:cNvGraphicFramePr>
          <p:nvPr>
            <p:extLst>
              <p:ext uri="{D42A27DB-BD31-4B8C-83A1-F6EECF244321}">
                <p14:modId xmlns:p14="http://schemas.microsoft.com/office/powerpoint/2010/main" val="1019115982"/>
              </p:ext>
            </p:extLst>
          </p:nvPr>
        </p:nvGraphicFramePr>
        <p:xfrm>
          <a:off x="538163" y="2351088"/>
          <a:ext cx="7686675" cy="4102100"/>
        </p:xfrm>
        <a:graphic>
          <a:graphicData uri="http://schemas.openxmlformats.org/presentationml/2006/ole">
            <mc:AlternateContent xmlns:mc="http://schemas.openxmlformats.org/markup-compatibility/2006">
              <mc:Choice xmlns:v="urn:schemas-microsoft-com:vml" Requires="v">
                <p:oleObj spid="_x0000_s60528" name="Çizelge" r:id="rId3" imgW="7686566" imgH="4105150" progId="MSGraph.Chart.8">
                  <p:embed followColorScheme="full"/>
                </p:oleObj>
              </mc:Choice>
              <mc:Fallback>
                <p:oleObj name="Çizelge" r:id="rId3" imgW="7686566" imgH="4105150" progId="MSGraph.Chart.8">
                  <p:embed followColorScheme="full"/>
                  <p:pic>
                    <p:nvPicPr>
                      <p:cNvPr id="0" name="Object 39"/>
                      <p:cNvPicPr>
                        <a:picLocks noChangeAspect="1" noChangeArrowheads="1"/>
                      </p:cNvPicPr>
                      <p:nvPr/>
                    </p:nvPicPr>
                    <p:blipFill>
                      <a:blip r:embed="rId4"/>
                      <a:srcRect/>
                      <a:stretch>
                        <a:fillRect/>
                      </a:stretch>
                    </p:blipFill>
                    <p:spPr bwMode="auto">
                      <a:xfrm>
                        <a:off x="538163" y="2351088"/>
                        <a:ext cx="7686675" cy="410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3017" name="Line 9"/>
          <p:cNvSpPr>
            <a:spLocks noChangeShapeType="1"/>
          </p:cNvSpPr>
          <p:nvPr/>
        </p:nvSpPr>
        <p:spPr bwMode="auto">
          <a:xfrm>
            <a:off x="4572000" y="2074863"/>
            <a:ext cx="0" cy="3657600"/>
          </a:xfrm>
          <a:prstGeom prst="line">
            <a:avLst/>
          </a:prstGeom>
          <a:noFill/>
          <a:ln w="9525">
            <a:solidFill>
              <a:schemeClr val="tx1"/>
            </a:solidFill>
            <a:prstDash val="lgDash"/>
            <a:round/>
            <a:headEnd/>
            <a:tailEnd/>
          </a:ln>
          <a:effectLst>
            <a:prstShdw prst="shdw17" dist="17961" dir="2700000">
              <a:schemeClr val="tx1">
                <a:gamma/>
                <a:shade val="60000"/>
                <a:invGamma/>
              </a:schemeClr>
            </a:prstShdw>
          </a:effectLst>
          <a:extLst/>
        </p:spPr>
        <p:txBody>
          <a:bodyPr/>
          <a:lstStyle/>
          <a:p>
            <a:pPr>
              <a:defRPr/>
            </a:pPr>
            <a:endParaRPr lang="tr-TR">
              <a:cs typeface="+mn-cs"/>
            </a:endParaRPr>
          </a:p>
        </p:txBody>
      </p:sp>
      <p:sp>
        <p:nvSpPr>
          <p:cNvPr id="60421" name="AutoShape 3"/>
          <p:cNvSpPr>
            <a:spLocks noChangeArrowheads="1"/>
          </p:cNvSpPr>
          <p:nvPr/>
        </p:nvSpPr>
        <p:spPr bwMode="auto">
          <a:xfrm>
            <a:off x="2362200" y="2049463"/>
            <a:ext cx="1066800" cy="457200"/>
          </a:xfrm>
          <a:prstGeom prst="roundRect">
            <a:avLst>
              <a:gd name="adj" fmla="val 16667"/>
            </a:avLst>
          </a:prstGeom>
          <a:solidFill>
            <a:schemeClr val="bg1"/>
          </a:solidFill>
          <a:ln>
            <a:noFill/>
          </a:ln>
          <a:effectLst>
            <a:prstShdw prst="shdw17" dist="17961" dir="2700000">
              <a:srgbClr val="995C00"/>
            </a:prstShdw>
          </a:effectLst>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r>
              <a:rPr lang="tr-TR" sz="1200" b="1"/>
              <a:t>SANAYİ</a:t>
            </a:r>
            <a:endParaRPr lang="tr-TR" sz="1200" b="1" baseline="30000"/>
          </a:p>
        </p:txBody>
      </p:sp>
      <p:sp>
        <p:nvSpPr>
          <p:cNvPr id="60422" name="AutoShape 3"/>
          <p:cNvSpPr>
            <a:spLocks noChangeArrowheads="1"/>
          </p:cNvSpPr>
          <p:nvPr/>
        </p:nvSpPr>
        <p:spPr bwMode="auto">
          <a:xfrm>
            <a:off x="5867400" y="2049463"/>
            <a:ext cx="1066800" cy="457200"/>
          </a:xfrm>
          <a:prstGeom prst="roundRect">
            <a:avLst>
              <a:gd name="adj" fmla="val 16667"/>
            </a:avLst>
          </a:prstGeom>
          <a:solidFill>
            <a:schemeClr val="bg1"/>
          </a:solidFill>
          <a:ln>
            <a:noFill/>
          </a:ln>
          <a:effectLst>
            <a:prstShdw prst="shdw17" dist="17961" dir="2700000">
              <a:srgbClr val="995C00"/>
            </a:prstShdw>
          </a:effectLst>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r>
              <a:rPr lang="tr-TR" sz="1200" b="1"/>
              <a:t>TARIM</a:t>
            </a:r>
            <a:endParaRPr lang="tr-TR" sz="1200" b="1" baseline="30000"/>
          </a:p>
        </p:txBody>
      </p:sp>
      <p:sp>
        <p:nvSpPr>
          <p:cNvPr id="10"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60424" name="Text Box 8"/>
          <p:cNvSpPr txBox="1">
            <a:spLocks noChangeArrowheads="1"/>
          </p:cNvSpPr>
          <p:nvPr/>
        </p:nvSpPr>
        <p:spPr bwMode="auto">
          <a:xfrm>
            <a:off x="1476375" y="1341438"/>
            <a:ext cx="735806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a:t>Dünya geneli emtia fiyatları </a:t>
            </a:r>
            <a:r>
              <a:rPr lang="tr-TR" sz="1400" i="1" dirty="0" smtClean="0"/>
              <a:t>Aralık ayına </a:t>
            </a:r>
            <a:r>
              <a:rPr lang="tr-TR" sz="1400" i="1" dirty="0"/>
              <a:t>göre nasıl bir seyir izler? Beklentilerinizi sanayi ve tarım olmak üzere belirtiniz.</a:t>
            </a:r>
          </a:p>
        </p:txBody>
      </p:sp>
      <p:sp>
        <p:nvSpPr>
          <p:cNvPr id="12"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2012 </a:t>
            </a:r>
            <a:r>
              <a:rPr lang="tr-TR" sz="2000" b="1" dirty="0">
                <a:effectLst>
                  <a:outerShdw blurRad="38100" dist="38100" dir="2700000" algn="tl">
                    <a:srgbClr val="C0C0C0"/>
                  </a:outerShdw>
                </a:effectLst>
              </a:rPr>
              <a:t>Yılı Emtia Fiyatları Beklentisi</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7411" name="Group 371"/>
          <p:cNvGraphicFramePr>
            <a:graphicFrameLocks noGrp="1"/>
          </p:cNvGraphicFramePr>
          <p:nvPr>
            <p:extLst>
              <p:ext uri="{D42A27DB-BD31-4B8C-83A1-F6EECF244321}">
                <p14:modId xmlns:p14="http://schemas.microsoft.com/office/powerpoint/2010/main" val="3765024894"/>
              </p:ext>
            </p:extLst>
          </p:nvPr>
        </p:nvGraphicFramePr>
        <p:xfrm>
          <a:off x="1066800" y="2233613"/>
          <a:ext cx="7042150" cy="3355976"/>
        </p:xfrm>
        <a:graphic>
          <a:graphicData uri="http://schemas.openxmlformats.org/drawingml/2006/table">
            <a:tbl>
              <a:tblPr/>
              <a:tblGrid>
                <a:gridCol w="1039813"/>
                <a:gridCol w="712787"/>
                <a:gridCol w="712788"/>
                <a:gridCol w="887412"/>
                <a:gridCol w="685800"/>
                <a:gridCol w="685800"/>
                <a:gridCol w="685800"/>
                <a:gridCol w="914400"/>
                <a:gridCol w="717550"/>
              </a:tblGrid>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200" b="1" i="0" u="none" strike="noStrike" cap="none" normalizeH="0" baseline="0" dirty="0" smtClean="0">
                        <a:ln>
                          <a:noFill/>
                        </a:ln>
                        <a:solidFill>
                          <a:schemeClr val="bg1"/>
                        </a:solidFill>
                        <a:effectLst/>
                        <a:latin typeface="Palatino Linotype" pitchFamily="18" charset="0"/>
                      </a:endParaRP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Sanayi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Tarım</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200" b="1" i="0" u="none" strike="noStrike" cap="none" normalizeH="0" baseline="0" smtClean="0">
                        <a:ln>
                          <a:noFill/>
                        </a:ln>
                        <a:solidFill>
                          <a:schemeClr val="bg1"/>
                        </a:solidFill>
                        <a:effectLst/>
                        <a:latin typeface="Palatino Linotype" pitchFamily="18" charset="0"/>
                      </a:endParaRP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endParaRPr kumimoji="0" lang="tr-TR" sz="1200" b="1" i="0" u="none" strike="noStrike" cap="none" normalizeH="0" baseline="0" smtClean="0">
                        <a:ln>
                          <a:noFill/>
                        </a:ln>
                        <a:solidFill>
                          <a:schemeClr val="tx1"/>
                        </a:solidFill>
                        <a:effectLst/>
                        <a:latin typeface="Palatino Linotype" pitchFamily="18" charset="0"/>
                      </a:endParaRP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gridSpan="4">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Şubat Sonu İtibariyle</a:t>
                      </a:r>
                      <a:endParaRPr kumimoji="0" lang="tr-TR" sz="1200" b="0" i="0" u="none" strike="noStrike" cap="none" normalizeH="0" baseline="0" dirty="0" smtClean="0">
                        <a:ln>
                          <a:noFill/>
                        </a:ln>
                        <a:solidFill>
                          <a:schemeClr val="tx1"/>
                        </a:solidFill>
                        <a:effectLst/>
                        <a:latin typeface="Palatino Linotype" pitchFamily="18" charset="0"/>
                        <a:cs typeface="Arial" charset="0"/>
                      </a:endParaRP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Şubat Sonu İtibariyle</a:t>
                      </a:r>
                      <a:endParaRPr kumimoji="0" lang="tr-TR" sz="1200" b="1" i="0" u="none" strike="noStrike" cap="none" normalizeH="0" baseline="0" dirty="0" smtClean="0">
                        <a:ln>
                          <a:noFill/>
                        </a:ln>
                        <a:solidFill>
                          <a:schemeClr val="tx1"/>
                        </a:solidFill>
                        <a:effectLst/>
                        <a:latin typeface="Palatino Linotype" pitchFamily="18" charset="0"/>
                        <a:cs typeface="Arial" charset="0"/>
                      </a:endParaRP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Artar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42,3%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41,8%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41,8%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52,7%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54,2%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52,2%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Aynı kalır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46,0%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43,1%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41,4%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49,8%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41,5%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40,5%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43,1%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41,4%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Azalır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11,7%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15,0%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14,7%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8,4%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5,8%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5,2%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6,4%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endParaRPr kumimoji="0" lang="tr-TR" sz="1200" b="1" i="0" u="none" strike="noStrike" cap="none" normalizeH="0" baseline="0" smtClean="0">
                        <a:ln>
                          <a:noFill/>
                        </a:ln>
                        <a:solidFill>
                          <a:schemeClr val="tx1"/>
                        </a:solidFill>
                        <a:effectLst/>
                        <a:latin typeface="Palatino Linotype" pitchFamily="18" charset="0"/>
                      </a:endParaRP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gridSpan="4">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2012 Sonu İtibariyle</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2012 Sonu İtibariyle</a:t>
                      </a:r>
                      <a:endParaRPr kumimoji="0" lang="tr-TR" sz="1200" b="1" i="0" u="none" strike="noStrike" cap="none" normalizeH="0" baseline="0" dirty="0" smtClean="0">
                        <a:ln>
                          <a:noFill/>
                        </a:ln>
                        <a:solidFill>
                          <a:schemeClr val="tx1"/>
                        </a:solidFill>
                        <a:effectLst/>
                        <a:latin typeface="Palatino Linotype" pitchFamily="18" charset="0"/>
                        <a:cs typeface="Arial" charset="0"/>
                      </a:endParaRP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Artar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55,4%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51,6%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59,4%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59,2%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56,2%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57,8%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61,8%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Aynı kalır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28,7%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29,4%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28,4%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28,3%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32,7%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34,6%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35,3%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30,3%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Azalır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16,0%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19,0%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19,8%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12,4%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8,1%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9,2%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6,9%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8,0%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smtClean="0">
                          <a:ln>
                            <a:noFill/>
                          </a:ln>
                          <a:solidFill>
                            <a:schemeClr val="tx1"/>
                          </a:solidFill>
                          <a:effectLst/>
                          <a:latin typeface="Palatino Linotype" pitchFamily="18" charset="0"/>
                        </a:rPr>
                        <a:t>BAZ</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520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116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251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520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116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251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r>
            </a:tbl>
          </a:graphicData>
        </a:graphic>
      </p:graphicFrame>
      <p:sp>
        <p:nvSpPr>
          <p:cNvPr id="6"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61559" name="Text Box 8"/>
          <p:cNvSpPr txBox="1">
            <a:spLocks noChangeArrowheads="1"/>
          </p:cNvSpPr>
          <p:nvPr/>
        </p:nvSpPr>
        <p:spPr bwMode="auto">
          <a:xfrm>
            <a:off x="1476375" y="1341438"/>
            <a:ext cx="735806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a:t>Dünya geneli emtia fiyatları </a:t>
            </a:r>
            <a:r>
              <a:rPr lang="tr-TR" sz="1400" i="1" dirty="0" smtClean="0"/>
              <a:t>Aralık ayına </a:t>
            </a:r>
            <a:r>
              <a:rPr lang="tr-TR" sz="1400" i="1" dirty="0"/>
              <a:t>göre nasıl bir seyir izler? Beklentilerinizi sanayi ve tarım olmak üzere belirtiniz.</a:t>
            </a:r>
          </a:p>
        </p:txBody>
      </p:sp>
      <p:sp>
        <p:nvSpPr>
          <p:cNvPr id="8"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2012 </a:t>
            </a:r>
            <a:r>
              <a:rPr lang="tr-TR" sz="2000" b="1" dirty="0">
                <a:effectLst>
                  <a:outerShdw blurRad="38100" dist="38100" dir="2700000" algn="tl">
                    <a:srgbClr val="C0C0C0"/>
                  </a:outerShdw>
                </a:effectLst>
              </a:rPr>
              <a:t>Yılı Emtia Fiyatları Beklentisi</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5"/>
          <p:cNvSpPr txBox="1">
            <a:spLocks noChangeArrowheads="1"/>
          </p:cNvSpPr>
          <p:nvPr/>
        </p:nvSpPr>
        <p:spPr bwMode="auto">
          <a:xfrm>
            <a:off x="869362" y="868363"/>
            <a:ext cx="6118758" cy="400110"/>
          </a:xfrm>
          <a:prstGeom prst="rect">
            <a:avLst/>
          </a:prstGeom>
          <a:noFill/>
          <a:ln>
            <a:noFill/>
          </a:ln>
          <a:effectLst/>
          <a:extLst/>
        </p:spPr>
        <p:txBody>
          <a:bodyPr>
            <a:spAutoFit/>
          </a:bodyPr>
          <a:lstStyle/>
          <a:p>
            <a:pPr>
              <a:defRPr/>
            </a:pPr>
            <a:r>
              <a:rPr lang="tr-TR" sz="2000" b="1" dirty="0">
                <a:solidFill>
                  <a:srgbClr val="000000"/>
                </a:solidFill>
                <a:effectLst>
                  <a:outerShdw blurRad="38100" dist="38100" dir="2700000" algn="tl">
                    <a:srgbClr val="C0C0C0"/>
                  </a:outerShdw>
                </a:effectLst>
                <a:cs typeface="+mn-cs"/>
              </a:rPr>
              <a:t>İhracat Sektörünün Öncelikli Sorunları</a:t>
            </a:r>
          </a:p>
        </p:txBody>
      </p:sp>
      <p:sp>
        <p:nvSpPr>
          <p:cNvPr id="9" name="Rectangle 7"/>
          <p:cNvSpPr>
            <a:spLocks noChangeArrowheads="1"/>
          </p:cNvSpPr>
          <p:nvPr/>
        </p:nvSpPr>
        <p:spPr bwMode="auto">
          <a:xfrm>
            <a:off x="962348" y="1374775"/>
            <a:ext cx="487680" cy="469900"/>
          </a:xfrm>
          <a:prstGeom prst="rect">
            <a:avLst/>
          </a:prstGeom>
          <a:solidFill>
            <a:srgbClr val="FFFFFF"/>
          </a:solidFill>
          <a:ln w="9525">
            <a:solidFill>
              <a:srgbClr val="000000"/>
            </a:solidFill>
            <a:miter lim="800000"/>
            <a:headEnd/>
            <a:tailEnd/>
          </a:ln>
          <a:effectLst>
            <a:outerShdw dist="107763" dir="2700000" algn="ctr" rotWithShape="0">
              <a:srgbClr val="808080"/>
            </a:outerShdw>
          </a:effectLst>
        </p:spPr>
        <p:txBody>
          <a:bodyPr wrap="none" anchor="ctr"/>
          <a:lstStyle/>
          <a:p>
            <a:pPr algn="ctr">
              <a:defRPr/>
            </a:pPr>
            <a:r>
              <a:rPr lang="tr-TR" sz="2000" b="1" kern="0" dirty="0">
                <a:solidFill>
                  <a:srgbClr val="000000"/>
                </a:solidFill>
                <a:latin typeface="Monotype Corsiva" pitchFamily="66" charset="0"/>
                <a:cs typeface="+mn-cs"/>
              </a:rPr>
              <a:t>S</a:t>
            </a:r>
            <a:endParaRPr lang="en-US" sz="2000" b="1" kern="0" dirty="0">
              <a:solidFill>
                <a:srgbClr val="000000"/>
              </a:solidFill>
              <a:latin typeface="Monotype Corsiva" pitchFamily="66" charset="0"/>
              <a:cs typeface="+mn-cs"/>
            </a:endParaRPr>
          </a:p>
        </p:txBody>
      </p:sp>
      <p:sp>
        <p:nvSpPr>
          <p:cNvPr id="10" name="Text Box 8"/>
          <p:cNvSpPr txBox="1">
            <a:spLocks noChangeArrowheads="1"/>
          </p:cNvSpPr>
          <p:nvPr/>
        </p:nvSpPr>
        <p:spPr bwMode="auto">
          <a:xfrm>
            <a:off x="1523184" y="1484313"/>
            <a:ext cx="7359091"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fontAlgn="auto" hangingPunct="1">
              <a:spcBef>
                <a:spcPts val="0"/>
              </a:spcBef>
              <a:spcAft>
                <a:spcPts val="0"/>
              </a:spcAft>
            </a:pPr>
            <a:r>
              <a:rPr lang="tr-TR" sz="1400" i="1" dirty="0">
                <a:solidFill>
                  <a:prstClr val="black"/>
                </a:solidFill>
                <a:cs typeface="+mn-cs"/>
              </a:rPr>
              <a:t>Aşağıdakilerden hangileri sektörünüzün öncelikli sorunlarıdır? </a:t>
            </a:r>
            <a:r>
              <a:rPr lang="tr-TR" sz="1200" i="1" dirty="0">
                <a:solidFill>
                  <a:prstClr val="black"/>
                </a:solidFill>
                <a:cs typeface="+mn-cs"/>
              </a:rPr>
              <a:t>(Çok Cevap)</a:t>
            </a:r>
          </a:p>
        </p:txBody>
      </p:sp>
      <p:graphicFrame>
        <p:nvGraphicFramePr>
          <p:cNvPr id="2" name="Nesne 1"/>
          <p:cNvGraphicFramePr>
            <a:graphicFrameLocks noChangeAspect="1"/>
          </p:cNvGraphicFramePr>
          <p:nvPr>
            <p:extLst>
              <p:ext uri="{D42A27DB-BD31-4B8C-83A1-F6EECF244321}">
                <p14:modId xmlns:p14="http://schemas.microsoft.com/office/powerpoint/2010/main" val="1071829744"/>
              </p:ext>
            </p:extLst>
          </p:nvPr>
        </p:nvGraphicFramePr>
        <p:xfrm>
          <a:off x="74613" y="1125538"/>
          <a:ext cx="7905750" cy="5988050"/>
        </p:xfrm>
        <a:graphic>
          <a:graphicData uri="http://schemas.openxmlformats.org/presentationml/2006/ole">
            <mc:AlternateContent xmlns:mc="http://schemas.openxmlformats.org/markup-compatibility/2006">
              <mc:Choice xmlns:v="urn:schemas-microsoft-com:vml" Requires="v">
                <p:oleObj spid="_x0000_s73818" name="Çizelge" r:id="rId3" imgW="8105784" imgH="5991176" progId="MSGraph.Chart.8">
                  <p:embed followColorScheme="full"/>
                </p:oleObj>
              </mc:Choice>
              <mc:Fallback>
                <p:oleObj name="Çizelge" r:id="rId3" imgW="8105784" imgH="5991176" progId="MSGraph.Chart.8">
                  <p:embed followColorScheme="full"/>
                  <p:pic>
                    <p:nvPicPr>
                      <p:cNvPr id="0" name="Nesne 1"/>
                      <p:cNvPicPr>
                        <a:picLocks noChangeAspect="1" noChangeArrowheads="1"/>
                      </p:cNvPicPr>
                      <p:nvPr/>
                    </p:nvPicPr>
                    <p:blipFill>
                      <a:blip r:embed="rId4"/>
                      <a:srcRect/>
                      <a:stretch>
                        <a:fillRect/>
                      </a:stretch>
                    </p:blipFill>
                    <p:spPr bwMode="auto">
                      <a:xfrm>
                        <a:off x="74613" y="1125538"/>
                        <a:ext cx="7905750" cy="598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TextBox 5"/>
          <p:cNvSpPr txBox="1"/>
          <p:nvPr/>
        </p:nvSpPr>
        <p:spPr>
          <a:xfrm>
            <a:off x="7308304" y="57466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spTree>
    <p:extLst>
      <p:ext uri="{BB962C8B-B14F-4D97-AF65-F5344CB8AC3E}">
        <p14:creationId xmlns:p14="http://schemas.microsoft.com/office/powerpoint/2010/main" val="9296301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2516" name="Text Box 4"/>
          <p:cNvSpPr txBox="1">
            <a:spLocks noChangeArrowheads="1"/>
          </p:cNvSpPr>
          <p:nvPr/>
        </p:nvSpPr>
        <p:spPr bwMode="auto">
          <a:xfrm>
            <a:off x="838200" y="1049338"/>
            <a:ext cx="4092575" cy="457200"/>
          </a:xfrm>
          <a:prstGeom prst="rect">
            <a:avLst/>
          </a:prstGeom>
          <a:noFill/>
          <a:ln>
            <a:noFill/>
          </a:ln>
          <a:effectLst/>
          <a:extLst/>
        </p:spPr>
        <p:txBody>
          <a:bodyPr wrap="none">
            <a:spAutoFit/>
          </a:bodyPr>
          <a:lstStyle/>
          <a:p>
            <a:pPr>
              <a:defRPr/>
            </a:pPr>
            <a:r>
              <a:rPr lang="tr-TR" sz="2400" b="1">
                <a:effectLst>
                  <a:outerShdw blurRad="38100" dist="38100" dir="2700000" algn="tl">
                    <a:srgbClr val="C0C0C0"/>
                  </a:outerShdw>
                </a:effectLst>
                <a:cs typeface="+mn-cs"/>
              </a:rPr>
              <a:t>Araştırmanın Kapsamı </a:t>
            </a:r>
            <a:r>
              <a:rPr lang="tr-TR" sz="1400" b="1">
                <a:effectLst>
                  <a:outerShdw blurRad="38100" dist="38100" dir="2700000" algn="tl">
                    <a:srgbClr val="C0C0C0"/>
                  </a:outerShdw>
                </a:effectLst>
                <a:cs typeface="+mn-cs"/>
              </a:rPr>
              <a:t>(devam)</a:t>
            </a:r>
            <a:endParaRPr lang="en-US" sz="1400" b="1">
              <a:effectLst>
                <a:outerShdw blurRad="38100" dist="38100" dir="2700000" algn="tl">
                  <a:srgbClr val="C0C0C0"/>
                </a:outerShdw>
              </a:effectLst>
              <a:cs typeface="+mn-cs"/>
            </a:endParaRPr>
          </a:p>
        </p:txBody>
      </p:sp>
      <p:sp>
        <p:nvSpPr>
          <p:cNvPr id="8195" name="Text Box 5"/>
          <p:cNvSpPr txBox="1">
            <a:spLocks noChangeArrowheads="1"/>
          </p:cNvSpPr>
          <p:nvPr/>
        </p:nvSpPr>
        <p:spPr bwMode="auto">
          <a:xfrm>
            <a:off x="609227" y="1700808"/>
            <a:ext cx="7923213"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266700" algn="l"/>
              </a:tabLst>
              <a:defRPr>
                <a:solidFill>
                  <a:schemeClr val="tx1"/>
                </a:solidFill>
                <a:latin typeface="Palatino Linotype" pitchFamily="18" charset="0"/>
                <a:cs typeface="Arial" charset="0"/>
              </a:defRPr>
            </a:lvl1pPr>
            <a:lvl2pPr marL="742950" indent="-285750" eaLnBrk="0" hangingPunct="0">
              <a:tabLst>
                <a:tab pos="266700" algn="l"/>
              </a:tabLst>
              <a:defRPr>
                <a:solidFill>
                  <a:schemeClr val="tx1"/>
                </a:solidFill>
                <a:latin typeface="Palatino Linotype" pitchFamily="18" charset="0"/>
                <a:cs typeface="Arial" charset="0"/>
              </a:defRPr>
            </a:lvl2pPr>
            <a:lvl3pPr marL="1143000" indent="-228600" eaLnBrk="0" hangingPunct="0">
              <a:tabLst>
                <a:tab pos="266700" algn="l"/>
              </a:tabLst>
              <a:defRPr>
                <a:solidFill>
                  <a:schemeClr val="tx1"/>
                </a:solidFill>
                <a:latin typeface="Palatino Linotype" pitchFamily="18" charset="0"/>
                <a:cs typeface="Arial" charset="0"/>
              </a:defRPr>
            </a:lvl3pPr>
            <a:lvl4pPr marL="1600200" indent="-228600" eaLnBrk="0" hangingPunct="0">
              <a:tabLst>
                <a:tab pos="266700" algn="l"/>
              </a:tabLst>
              <a:defRPr>
                <a:solidFill>
                  <a:schemeClr val="tx1"/>
                </a:solidFill>
                <a:latin typeface="Palatino Linotype" pitchFamily="18" charset="0"/>
                <a:cs typeface="Arial" charset="0"/>
              </a:defRPr>
            </a:lvl4pPr>
            <a:lvl5pPr marL="2057400" indent="-228600" eaLnBrk="0" hangingPunct="0">
              <a:tabLst>
                <a:tab pos="2667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9pPr>
          </a:lstStyle>
          <a:p>
            <a:pPr marL="171450" indent="-171450" algn="just" eaLnBrk="1" hangingPunct="1">
              <a:buClr>
                <a:srgbClr val="000099"/>
              </a:buClr>
              <a:buSzPct val="140000"/>
              <a:buFont typeface="Arial" pitchFamily="34" charset="0"/>
              <a:buChar char="•"/>
            </a:pPr>
            <a:r>
              <a:rPr lang="tr-TR" sz="1200" b="1" dirty="0" smtClean="0"/>
              <a:t>Ekim - Aralık </a:t>
            </a:r>
            <a:r>
              <a:rPr lang="tr-TR" sz="1200" dirty="0" smtClean="0"/>
              <a:t>döneminde </a:t>
            </a:r>
            <a:r>
              <a:rPr lang="tr-TR" sz="1200" dirty="0"/>
              <a:t>dış finansman </a:t>
            </a:r>
            <a:r>
              <a:rPr lang="tr-TR" sz="1200" dirty="0" smtClean="0"/>
              <a:t>talebi  </a:t>
            </a:r>
            <a:r>
              <a:rPr lang="tr-TR" sz="1200" dirty="0"/>
              <a:t>/ </a:t>
            </a:r>
            <a:r>
              <a:rPr lang="tr-TR" sz="1200" dirty="0" smtClean="0"/>
              <a:t>dış </a:t>
            </a:r>
            <a:r>
              <a:rPr lang="tr-TR" sz="1200" dirty="0"/>
              <a:t>finansman ihtiyacının hangi kaynaklardan </a:t>
            </a:r>
            <a:r>
              <a:rPr lang="tr-TR" sz="1200" dirty="0" smtClean="0"/>
              <a:t>karşılandığı</a:t>
            </a:r>
            <a:r>
              <a:rPr lang="tr-TR" sz="1200" dirty="0"/>
              <a:t>,</a:t>
            </a:r>
          </a:p>
          <a:p>
            <a:pPr marL="171450" indent="-171450" algn="just" eaLnBrk="1" hangingPunct="1">
              <a:buClr>
                <a:srgbClr val="000099"/>
              </a:buClr>
              <a:buSzPct val="140000"/>
              <a:buFont typeface="Arial" pitchFamily="34" charset="0"/>
              <a:buChar char="•"/>
            </a:pPr>
            <a:endParaRPr lang="tr-TR" sz="1200" dirty="0"/>
          </a:p>
          <a:p>
            <a:pPr marL="171450" indent="-171450" algn="just" eaLnBrk="1" hangingPunct="1">
              <a:buClr>
                <a:srgbClr val="000099"/>
              </a:buClr>
              <a:buSzPct val="140000"/>
              <a:buFont typeface="Arial" pitchFamily="34" charset="0"/>
              <a:buChar char="•"/>
            </a:pPr>
            <a:r>
              <a:rPr lang="tr-TR" sz="1200" b="1" dirty="0" smtClean="0"/>
              <a:t>Ocak – Mart 2012 </a:t>
            </a:r>
            <a:r>
              <a:rPr lang="tr-TR" sz="1200" dirty="0" smtClean="0"/>
              <a:t>döneminde </a:t>
            </a:r>
            <a:r>
              <a:rPr lang="tr-TR" sz="1200" dirty="0"/>
              <a:t>dış finansman talebi</a:t>
            </a:r>
            <a:r>
              <a:rPr lang="tr-TR" sz="1200" dirty="0" smtClean="0"/>
              <a:t>,</a:t>
            </a:r>
          </a:p>
          <a:p>
            <a:pPr marL="171450" indent="-171450" algn="just" eaLnBrk="1" hangingPunct="1">
              <a:buClr>
                <a:srgbClr val="000099"/>
              </a:buClr>
              <a:buSzPct val="140000"/>
              <a:buFont typeface="Arial" pitchFamily="34" charset="0"/>
              <a:buChar char="•"/>
            </a:pPr>
            <a:endParaRPr lang="tr-TR" sz="1200" dirty="0"/>
          </a:p>
          <a:p>
            <a:pPr marL="171450" indent="-171450" algn="just" eaLnBrk="1" hangingPunct="1">
              <a:buClr>
                <a:srgbClr val="000099"/>
              </a:buClr>
              <a:buSzPct val="140000"/>
              <a:buFont typeface="Arial" pitchFamily="34" charset="0"/>
              <a:buChar char="•"/>
            </a:pPr>
            <a:r>
              <a:rPr lang="tr-TR" sz="1200" dirty="0"/>
              <a:t>Kullanılan krediler toplamı içerisinde döviz ya da dövize endeksli kredilerin oranı</a:t>
            </a:r>
            <a:r>
              <a:rPr lang="tr-TR" sz="1200" dirty="0" smtClean="0"/>
              <a:t>,</a:t>
            </a:r>
          </a:p>
          <a:p>
            <a:pPr marL="171450" indent="-171450" algn="just" eaLnBrk="1" hangingPunct="1">
              <a:buClr>
                <a:srgbClr val="000099"/>
              </a:buClr>
              <a:buSzPct val="140000"/>
              <a:buFont typeface="Arial" pitchFamily="34" charset="0"/>
              <a:buChar char="•"/>
            </a:pPr>
            <a:endParaRPr lang="tr-TR" sz="1200" b="1" dirty="0"/>
          </a:p>
          <a:p>
            <a:pPr marL="171450" indent="-171450" algn="just" eaLnBrk="1" hangingPunct="1">
              <a:buClr>
                <a:srgbClr val="000099"/>
              </a:buClr>
              <a:buSzPct val="140000"/>
              <a:buFont typeface="Arial" pitchFamily="34" charset="0"/>
              <a:buChar char="•"/>
            </a:pPr>
            <a:r>
              <a:rPr lang="tr-TR" sz="1200" dirty="0" smtClean="0"/>
              <a:t>Halihazırda </a:t>
            </a:r>
            <a:r>
              <a:rPr lang="tr-TR" sz="1200" dirty="0"/>
              <a:t>kullanılan kredilerin kamu ve özel bankalar kırılımında dağılımı,</a:t>
            </a:r>
          </a:p>
          <a:p>
            <a:pPr marL="171450" indent="-171450" algn="just" eaLnBrk="1" hangingPunct="1">
              <a:buClr>
                <a:srgbClr val="000099"/>
              </a:buClr>
              <a:buSzPct val="140000"/>
              <a:buFont typeface="Arial" pitchFamily="34" charset="0"/>
              <a:buChar char="•"/>
            </a:pPr>
            <a:endParaRPr lang="tr-TR" sz="1200" dirty="0"/>
          </a:p>
          <a:p>
            <a:pPr marL="171450" indent="-171450" algn="just" eaLnBrk="1" hangingPunct="1">
              <a:buClr>
                <a:srgbClr val="000099"/>
              </a:buClr>
              <a:buSzPct val="140000"/>
              <a:buFont typeface="Arial" pitchFamily="34" charset="0"/>
              <a:buChar char="•"/>
            </a:pPr>
            <a:r>
              <a:rPr lang="tr-TR" sz="1200" dirty="0" smtClean="0"/>
              <a:t>Döviz </a:t>
            </a:r>
            <a:r>
              <a:rPr lang="tr-TR" sz="1200" dirty="0"/>
              <a:t>kuru riskinden korunmak için kullanılan araçlar,</a:t>
            </a:r>
          </a:p>
          <a:p>
            <a:pPr marL="171450" indent="-171450" algn="just" eaLnBrk="1" hangingPunct="1">
              <a:buClr>
                <a:srgbClr val="000099"/>
              </a:buClr>
              <a:buSzPct val="140000"/>
              <a:buFont typeface="Arial" pitchFamily="34" charset="0"/>
              <a:buChar char="•"/>
            </a:pPr>
            <a:endParaRPr lang="tr-TR" sz="1200" dirty="0"/>
          </a:p>
          <a:p>
            <a:pPr marL="171450" indent="-171450" algn="just" eaLnBrk="1" hangingPunct="1">
              <a:buClr>
                <a:srgbClr val="000099"/>
              </a:buClr>
              <a:buSzPct val="140000"/>
              <a:buFont typeface="Arial" pitchFamily="34" charset="0"/>
              <a:buChar char="•"/>
            </a:pPr>
            <a:r>
              <a:rPr lang="tr-TR" sz="1200" dirty="0" smtClean="0"/>
              <a:t>Döviz </a:t>
            </a:r>
            <a:r>
              <a:rPr lang="tr-TR" sz="1200" dirty="0"/>
              <a:t>kuru riskinden korunmak herhangi bir araç kullanmama nedenleri,</a:t>
            </a:r>
          </a:p>
          <a:p>
            <a:pPr marL="171450" indent="-171450" algn="just" eaLnBrk="1" hangingPunct="1">
              <a:buClr>
                <a:srgbClr val="000099"/>
              </a:buClr>
              <a:buSzPct val="140000"/>
              <a:buFont typeface="Arial" pitchFamily="34" charset="0"/>
              <a:buChar char="•"/>
            </a:pPr>
            <a:endParaRPr lang="tr-TR" sz="1200" dirty="0"/>
          </a:p>
          <a:p>
            <a:pPr marL="171450" indent="-171450" algn="just" eaLnBrk="1" hangingPunct="1">
              <a:buClr>
                <a:srgbClr val="000099"/>
              </a:buClr>
              <a:buSzPct val="140000"/>
              <a:buFont typeface="Arial" pitchFamily="34" charset="0"/>
              <a:buChar char="•"/>
            </a:pPr>
            <a:r>
              <a:rPr lang="tr-TR" sz="1200" b="1" dirty="0" smtClean="0"/>
              <a:t>Ekim - Aralık </a:t>
            </a:r>
            <a:r>
              <a:rPr lang="tr-TR" sz="1200" dirty="0" smtClean="0"/>
              <a:t>döneminde </a:t>
            </a:r>
            <a:r>
              <a:rPr lang="tr-TR" sz="1200" dirty="0"/>
              <a:t>yararlanılan devlet destekleri / </a:t>
            </a:r>
            <a:r>
              <a:rPr lang="tr-TR" sz="1200" b="1" dirty="0" smtClean="0"/>
              <a:t>Ocak - Mart </a:t>
            </a:r>
            <a:r>
              <a:rPr lang="tr-TR" sz="1200" dirty="0" smtClean="0"/>
              <a:t>döneminde </a:t>
            </a:r>
            <a:r>
              <a:rPr lang="tr-TR" sz="1200" dirty="0"/>
              <a:t>yararlanılması </a:t>
            </a:r>
            <a:r>
              <a:rPr lang="tr-TR" sz="1200" dirty="0" smtClean="0"/>
              <a:t>planlanan devlet </a:t>
            </a:r>
            <a:r>
              <a:rPr lang="tr-TR" sz="1200" dirty="0"/>
              <a:t>destekleri,</a:t>
            </a:r>
          </a:p>
          <a:p>
            <a:pPr marL="171450" indent="-171450" algn="just" eaLnBrk="1" hangingPunct="1">
              <a:buClr>
                <a:srgbClr val="000099"/>
              </a:buClr>
              <a:buSzPct val="140000"/>
              <a:buFont typeface="Arial" pitchFamily="34" charset="0"/>
              <a:buChar char="•"/>
            </a:pPr>
            <a:endParaRPr lang="tr-TR" sz="1200" dirty="0"/>
          </a:p>
          <a:p>
            <a:pPr marL="171450" indent="-171450" algn="just" eaLnBrk="1" hangingPunct="1">
              <a:buClr>
                <a:srgbClr val="000099"/>
              </a:buClr>
              <a:buSzPct val="140000"/>
              <a:buFont typeface="Arial" pitchFamily="34" charset="0"/>
              <a:buChar char="•"/>
            </a:pPr>
            <a:r>
              <a:rPr lang="tr-TR" sz="1200" b="1" dirty="0" smtClean="0"/>
              <a:t>Ekim - Aralık </a:t>
            </a:r>
            <a:r>
              <a:rPr lang="tr-TR" sz="1200" dirty="0" smtClean="0"/>
              <a:t>döneminde </a:t>
            </a:r>
            <a:r>
              <a:rPr lang="tr-TR" sz="1200" dirty="0"/>
              <a:t>toplam çalışan sayısı / çalışan sayısının geçen yılın aynı dönemine göre  nasıl </a:t>
            </a:r>
            <a:r>
              <a:rPr lang="tr-TR" sz="1200" dirty="0" smtClean="0"/>
              <a:t>değiştiği</a:t>
            </a:r>
            <a:r>
              <a:rPr lang="tr-TR" sz="1200" dirty="0"/>
              <a:t>, </a:t>
            </a:r>
          </a:p>
          <a:p>
            <a:pPr marL="171450" indent="-171450" algn="just" eaLnBrk="1" hangingPunct="1">
              <a:buClr>
                <a:srgbClr val="000099"/>
              </a:buClr>
              <a:buSzPct val="140000"/>
              <a:buFont typeface="Arial" pitchFamily="34" charset="0"/>
              <a:buChar char="•"/>
            </a:pPr>
            <a:endParaRPr lang="tr-TR" sz="1200" dirty="0"/>
          </a:p>
          <a:p>
            <a:pPr marL="171450" indent="-171450" algn="just" eaLnBrk="1" hangingPunct="1">
              <a:buClr>
                <a:srgbClr val="000099"/>
              </a:buClr>
              <a:buSzPct val="140000"/>
              <a:buFont typeface="Arial" pitchFamily="34" charset="0"/>
              <a:buChar char="•"/>
            </a:pPr>
            <a:r>
              <a:rPr lang="tr-TR" sz="1200" b="1" dirty="0" smtClean="0"/>
              <a:t>Ocak - Mart </a:t>
            </a:r>
            <a:r>
              <a:rPr lang="tr-TR" sz="1200" dirty="0" smtClean="0"/>
              <a:t>döneminde </a:t>
            </a:r>
            <a:r>
              <a:rPr lang="tr-TR" sz="1200" dirty="0"/>
              <a:t>yeni çalışan istihdam etme durumu, </a:t>
            </a:r>
          </a:p>
          <a:p>
            <a:pPr marL="171450" indent="-171450" algn="just" eaLnBrk="1" hangingPunct="1">
              <a:buClr>
                <a:srgbClr val="000099"/>
              </a:buClr>
              <a:buSzPct val="140000"/>
              <a:buFont typeface="Arial" pitchFamily="34" charset="0"/>
              <a:buChar char="•"/>
            </a:pPr>
            <a:endParaRPr lang="tr-TR" sz="1200" dirty="0"/>
          </a:p>
          <a:p>
            <a:pPr marL="171450" indent="-171450" algn="just">
              <a:buClr>
                <a:srgbClr val="000099"/>
              </a:buClr>
              <a:buSzPct val="140000"/>
              <a:buFont typeface="Arial" pitchFamily="34" charset="0"/>
              <a:buChar char="•"/>
            </a:pPr>
            <a:r>
              <a:rPr lang="tr-TR" sz="1200" dirty="0" smtClean="0"/>
              <a:t>2012 </a:t>
            </a:r>
            <a:r>
              <a:rPr lang="tr-TR" sz="1200" dirty="0"/>
              <a:t>yılı sonuna kadar istihdam edilmesi planlanan çalışan sayısı / emeklilik, iş akdinin feshi ya da </a:t>
            </a:r>
            <a:r>
              <a:rPr lang="tr-TR" sz="1200" dirty="0" smtClean="0"/>
              <a:t>maluliyet </a:t>
            </a:r>
            <a:r>
              <a:rPr lang="tr-TR" sz="1200" dirty="0"/>
              <a:t>gibi nedenlerle işten ayrılması öngörülen çalışan sayısı,</a:t>
            </a:r>
          </a:p>
          <a:p>
            <a:pPr marL="171450" indent="-171450" algn="just">
              <a:buClr>
                <a:srgbClr val="000099"/>
              </a:buClr>
              <a:buSzPct val="140000"/>
              <a:buFont typeface="Arial" pitchFamily="34" charset="0"/>
              <a:buChar char="•"/>
            </a:pPr>
            <a:endParaRPr lang="tr-TR" sz="1200" dirty="0"/>
          </a:p>
          <a:p>
            <a:pPr marL="171450" indent="-171450" algn="just" eaLnBrk="1" hangingPunct="1">
              <a:buClr>
                <a:srgbClr val="000099"/>
              </a:buClr>
              <a:buSzPct val="140000"/>
              <a:buFont typeface="Arial" pitchFamily="34" charset="0"/>
              <a:buChar char="•"/>
            </a:pPr>
            <a:r>
              <a:rPr lang="tr-TR" sz="1200" b="1" dirty="0" smtClean="0"/>
              <a:t>Ekim - Aralık </a:t>
            </a:r>
            <a:r>
              <a:rPr lang="tr-TR" sz="1200" dirty="0" smtClean="0"/>
              <a:t>döneminde </a:t>
            </a:r>
            <a:r>
              <a:rPr lang="tr-TR" sz="1200" dirty="0"/>
              <a:t>yapılan yurt içi / yurt dışı yatırım türleri,</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sp>
        <p:nvSpPr>
          <p:cNvPr id="62467" name="AutoShape 9"/>
          <p:cNvSpPr>
            <a:spLocks noChangeArrowheads="1"/>
          </p:cNvSpPr>
          <p:nvPr/>
        </p:nvSpPr>
        <p:spPr bwMode="auto">
          <a:xfrm>
            <a:off x="3352800" y="1524000"/>
            <a:ext cx="2303463" cy="741363"/>
          </a:xfrm>
          <a:prstGeom prst="roundRect">
            <a:avLst>
              <a:gd name="adj" fmla="val 16667"/>
            </a:avLst>
          </a:prstGeom>
          <a:solidFill>
            <a:srgbClr val="808080"/>
          </a:solidFill>
          <a:ln>
            <a:noFill/>
          </a:ln>
          <a:effectLst>
            <a:prstShdw prst="shdw17" dist="17961" dir="2700000">
              <a:srgbClr val="4D4D4D"/>
            </a:prstShdw>
          </a:effectLst>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r>
              <a:rPr lang="tr-TR" sz="1600" b="1" dirty="0">
                <a:solidFill>
                  <a:srgbClr val="FFFFFF"/>
                </a:solidFill>
              </a:rPr>
              <a:t>Ortalama Memnuniyet</a:t>
            </a:r>
          </a:p>
          <a:p>
            <a:pPr algn="ctr"/>
            <a:r>
              <a:rPr lang="tr-TR" sz="2400" b="1" dirty="0">
                <a:solidFill>
                  <a:schemeClr val="accent2"/>
                </a:solidFill>
              </a:rPr>
              <a:t>3,6</a:t>
            </a:r>
            <a:endParaRPr lang="tr-TR" sz="2400" b="1" baseline="30000" dirty="0">
              <a:solidFill>
                <a:schemeClr val="accent2"/>
              </a:solidFill>
            </a:endParaRPr>
          </a:p>
        </p:txBody>
      </p:sp>
      <p:graphicFrame>
        <p:nvGraphicFramePr>
          <p:cNvPr id="45120" name="Group 64"/>
          <p:cNvGraphicFramePr>
            <a:graphicFrameLocks noGrp="1"/>
          </p:cNvGraphicFramePr>
          <p:nvPr>
            <p:extLst>
              <p:ext uri="{D42A27DB-BD31-4B8C-83A1-F6EECF244321}">
                <p14:modId xmlns:p14="http://schemas.microsoft.com/office/powerpoint/2010/main" val="688649784"/>
              </p:ext>
            </p:extLst>
          </p:nvPr>
        </p:nvGraphicFramePr>
        <p:xfrm>
          <a:off x="457200" y="2365375"/>
          <a:ext cx="3810000" cy="4027120"/>
        </p:xfrm>
        <a:graphic>
          <a:graphicData uri="http://schemas.openxmlformats.org/drawingml/2006/table">
            <a:tbl>
              <a:tblPr/>
              <a:tblGrid>
                <a:gridCol w="2795588"/>
                <a:gridCol w="1014412"/>
              </a:tblGrid>
              <a:tr h="274702">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KURUMLAR</a:t>
                      </a:r>
                    </a:p>
                  </a:txBody>
                  <a:tcPr marT="45739" marB="45739" horzOverflow="overflow">
                    <a:lnL>
                      <a:noFill/>
                    </a:lnL>
                    <a:lnR>
                      <a:noFill/>
                    </a:lnR>
                    <a:lnT>
                      <a:noFill/>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İhracatçı Birlikleri</a:t>
                      </a:r>
                    </a:p>
                  </a:txBody>
                  <a:tcPr marT="45739" marB="45739" horzOverflow="overflow">
                    <a:lnL>
                      <a:noFill/>
                    </a:lnL>
                    <a:lnR>
                      <a:noFill/>
                    </a:lnR>
                    <a:lnT w="28575" cap="flat" cmpd="sng" algn="ctr">
                      <a:solidFill>
                        <a:schemeClr val="bg1"/>
                      </a:solidFill>
                      <a:prstDash val="solid"/>
                      <a:round/>
                      <a:headEnd type="none" w="med" len="med"/>
                      <a:tailEnd type="none" w="med" len="med"/>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4,0</a:t>
                      </a:r>
                      <a:endParaRPr kumimoji="0" lang="tr-TR" sz="1200" b="0" i="0" u="none" strike="noStrike" cap="none" normalizeH="0" baseline="0" dirty="0" smtClean="0">
                        <a:ln>
                          <a:noFill/>
                        </a:ln>
                        <a:solidFill>
                          <a:schemeClr val="tx1"/>
                        </a:solidFill>
                        <a:effectLst/>
                        <a:latin typeface="Palatino Linotype" pitchFamily="18" charset="0"/>
                      </a:endParaRPr>
                    </a:p>
                  </a:txBody>
                  <a:tcPr marT="45731" marB="45731" anchor="ctr" horzOverflow="overflow">
                    <a:lnL>
                      <a:noFill/>
                    </a:lnL>
                    <a:lnR>
                      <a:noFill/>
                    </a:lnR>
                    <a:lnT w="28575" cap="flat" cmpd="sng" algn="ctr">
                      <a:solidFill>
                        <a:schemeClr val="bg1"/>
                      </a:solidFill>
                      <a:prstDash val="solid"/>
                      <a:round/>
                      <a:headEnd type="none" w="med" len="med"/>
                      <a:tailEnd type="none" w="med" len="med"/>
                    </a:lnT>
                    <a:lnB>
                      <a:noFill/>
                    </a:lnB>
                    <a:lnTlToBr>
                      <a:noFill/>
                    </a:lnTlToBr>
                    <a:lnBlToTr>
                      <a:noFill/>
                    </a:lnBlToTr>
                    <a:solidFill>
                      <a:srgbClr val="EAEAEA"/>
                    </a:solidFill>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Dış Ticaret Müsteşa</a:t>
                      </a:r>
                      <a:r>
                        <a:rPr kumimoji="0" lang="tr-TR" sz="1200" b="0" i="0" u="none" strike="noStrike" cap="none" normalizeH="0" baseline="0" dirty="0" smtClean="0">
                          <a:ln>
                            <a:noFill/>
                          </a:ln>
                          <a:solidFill>
                            <a:schemeClr val="tx1"/>
                          </a:solidFill>
                          <a:effectLst/>
                          <a:latin typeface="Palatino Linotype" pitchFamily="18" charset="0"/>
                        </a:rPr>
                        <a:t>rlığı</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a:t>
                      </a:r>
                      <a:r>
                        <a:rPr kumimoji="0" lang="tr-TR" sz="1200" b="0" i="0" u="none" strike="noStrike" cap="none" normalizeH="0" baseline="0" dirty="0" smtClean="0">
                          <a:ln>
                            <a:noFill/>
                          </a:ln>
                          <a:solidFill>
                            <a:schemeClr val="tx1"/>
                          </a:solidFill>
                          <a:effectLst/>
                          <a:latin typeface="Palatino Linotype" pitchFamily="18" charset="0"/>
                          <a:cs typeface="+mn-cs"/>
                        </a:rPr>
                        <a:t>9</a:t>
                      </a:r>
                      <a:endParaRPr kumimoji="0" lang="tr-TR" sz="1200" b="0" i="0" u="none" strike="noStrike" cap="none" normalizeH="0" baseline="0" dirty="0" smtClean="0">
                        <a:ln>
                          <a:noFill/>
                        </a:ln>
                        <a:solidFill>
                          <a:schemeClr val="tx1"/>
                        </a:solidFill>
                        <a:effectLst/>
                        <a:latin typeface="Palatino Linotype" pitchFamily="18" charset="0"/>
                      </a:endParaRPr>
                    </a:p>
                  </a:txBody>
                  <a:tcPr marT="45731" marB="45731" anchor="ctr" horzOverflow="overflow">
                    <a:lnL>
                      <a:noFill/>
                    </a:lnL>
                    <a:lnR>
                      <a:noFill/>
                    </a:lnR>
                    <a:lnT>
                      <a:noFill/>
                    </a:lnT>
                    <a:lnB>
                      <a:noFill/>
                    </a:lnB>
                    <a:lnTlToBr>
                      <a:noFill/>
                    </a:lnTlToBr>
                    <a:lnBlToTr>
                      <a:noFill/>
                    </a:lnBlToTr>
                    <a:solidFill>
                      <a:srgbClr val="EAEAEA"/>
                    </a:solidFill>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Hazine Müsteşarlığı</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3,8</a:t>
                      </a:r>
                      <a:endParaRPr kumimoji="0" lang="tr-TR" sz="1200" b="0" i="0" u="none" strike="noStrike" cap="none" normalizeH="0" baseline="0" dirty="0" smtClean="0">
                        <a:ln>
                          <a:noFill/>
                        </a:ln>
                        <a:solidFill>
                          <a:schemeClr val="tx1"/>
                        </a:solidFill>
                        <a:effectLst/>
                        <a:latin typeface="Palatino Linotype" pitchFamily="18" charset="0"/>
                      </a:endParaRPr>
                    </a:p>
                  </a:txBody>
                  <a:tcPr marT="45731" marB="45731" anchor="ctr" horzOverflow="overflow">
                    <a:lnL>
                      <a:noFill/>
                    </a:lnL>
                    <a:lnR>
                      <a:noFill/>
                    </a:lnR>
                    <a:lnT>
                      <a:noFill/>
                    </a:lnT>
                    <a:lnB>
                      <a:noFill/>
                    </a:lnB>
                    <a:lnTlToBr>
                      <a:noFill/>
                    </a:lnTlToBr>
                    <a:lnBlToTr>
                      <a:noFill/>
                    </a:lnBlToTr>
                    <a:solidFill>
                      <a:srgbClr val="EAEAEA"/>
                    </a:solidFill>
                  </a:tcPr>
                </a:tc>
              </a:tr>
              <a:tr h="252849">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Merkez Bankası</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3,7</a:t>
                      </a:r>
                    </a:p>
                  </a:txBody>
                  <a:tcPr marT="45731" marB="45731" anchor="ctr" horzOverflow="overflow">
                    <a:lnL>
                      <a:noFill/>
                    </a:lnL>
                    <a:lnR>
                      <a:noFill/>
                    </a:lnR>
                    <a:lnT>
                      <a:noFill/>
                    </a:lnT>
                    <a:lnB>
                      <a:noFill/>
                    </a:lnB>
                    <a:lnTlToBr>
                      <a:noFill/>
                    </a:lnTlToBr>
                    <a:lnBlToTr>
                      <a:noFill/>
                    </a:lnBlToTr>
                    <a:solidFill>
                      <a:srgbClr val="EAEAEA"/>
                    </a:solidFill>
                  </a:tcPr>
                </a:tc>
              </a:tr>
              <a:tr h="274402">
                <a:tc>
                  <a:txBody>
                    <a:bodyPr/>
                    <a:lstStyle/>
                    <a:p>
                      <a:pPr marL="0" marR="0" lvl="0" indent="0" algn="l" defTabSz="914400" rtl="0" eaLnBrk="1" fontAlgn="b" latinLnBrk="0" hangingPunct="1">
                        <a:lnSpc>
                          <a:spcPct val="100000"/>
                        </a:lnSpc>
                        <a:spcBef>
                          <a:spcPct val="20000"/>
                        </a:spcBef>
                        <a:spcAft>
                          <a:spcPct val="0"/>
                        </a:spcAft>
                        <a:buClrTx/>
                        <a:buSzTx/>
                        <a:buFontTx/>
                        <a:buNone/>
                        <a:tabLst/>
                        <a:defRPr/>
                      </a:pPr>
                      <a:r>
                        <a:rPr kumimoji="0" lang="tr-TR" sz="1200" b="0" i="0" u="none" strike="noStrike" cap="none" normalizeH="0" baseline="0" dirty="0" smtClean="0">
                          <a:ln>
                            <a:noFill/>
                          </a:ln>
                          <a:solidFill>
                            <a:schemeClr val="tx1"/>
                          </a:solidFill>
                          <a:effectLst/>
                          <a:latin typeface="Palatino Linotype" pitchFamily="18" charset="0"/>
                        </a:rPr>
                        <a:t>Ticaret ve Sanayi Odaları/ Ticaret Borsaları</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3,7</a:t>
                      </a:r>
                    </a:p>
                  </a:txBody>
                  <a:tcPr marT="45731" marB="45731" anchor="ctr" horzOverflow="overflow">
                    <a:lnL>
                      <a:noFill/>
                    </a:lnL>
                    <a:lnR>
                      <a:noFill/>
                    </a:lnR>
                    <a:lnT>
                      <a:noFill/>
                    </a:lnT>
                    <a:lnB>
                      <a:noFill/>
                    </a:lnB>
                    <a:lnTlToBr>
                      <a:noFill/>
                    </a:lnTlToBr>
                    <a:lnBlToTr>
                      <a:noFill/>
                    </a:lnBlToTr>
                    <a:solidFill>
                      <a:srgbClr val="EAEAEA"/>
                    </a:solidFill>
                  </a:tcPr>
                </a:tc>
              </a:tr>
              <a:tr h="2744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Sanayi ve Ticaret Bakanlığı</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3,7</a:t>
                      </a:r>
                    </a:p>
                  </a:txBody>
                  <a:tcPr marT="45731" marB="45731" anchor="ctr" horzOverflow="overflow">
                    <a:lnL>
                      <a:noFill/>
                    </a:lnL>
                    <a:lnR>
                      <a:noFill/>
                    </a:lnR>
                    <a:lnT>
                      <a:noFill/>
                    </a:lnT>
                    <a:lnB>
                      <a:noFill/>
                    </a:lnB>
                    <a:lnTlToBr>
                      <a:noFill/>
                    </a:lnTlToBr>
                    <a:lnBlToTr>
                      <a:noFill/>
                    </a:lnBlToTr>
                    <a:solidFill>
                      <a:srgbClr val="EAEAEA"/>
                    </a:solidFill>
                  </a:tcPr>
                </a:tc>
              </a:tr>
              <a:tr h="274402">
                <a:tc>
                  <a:txBody>
                    <a:bodyPr/>
                    <a:lstStyle/>
                    <a:p>
                      <a:pPr marL="0" marR="0" lvl="0" indent="0" algn="l" defTabSz="914400" rtl="0" eaLnBrk="1" fontAlgn="b" latinLnBrk="0" hangingPunct="1">
                        <a:lnSpc>
                          <a:spcPct val="100000"/>
                        </a:lnSpc>
                        <a:spcBef>
                          <a:spcPct val="20000"/>
                        </a:spcBef>
                        <a:spcAft>
                          <a:spcPct val="0"/>
                        </a:spcAft>
                        <a:buClrTx/>
                        <a:buSzTx/>
                        <a:buFontTx/>
                        <a:buNone/>
                        <a:tabLst/>
                        <a:defRPr/>
                      </a:pPr>
                      <a:r>
                        <a:rPr kumimoji="0" lang="tr-TR" sz="1200" b="0" i="0" u="none" strike="noStrike" cap="none" normalizeH="0" baseline="0" dirty="0" smtClean="0">
                          <a:ln>
                            <a:noFill/>
                          </a:ln>
                          <a:solidFill>
                            <a:schemeClr val="tx1"/>
                          </a:solidFill>
                          <a:effectLst/>
                          <a:latin typeface="Palatino Linotype" pitchFamily="18" charset="0"/>
                        </a:rPr>
                        <a:t>Ticari Bankalar</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3,7</a:t>
                      </a:r>
                    </a:p>
                  </a:txBody>
                  <a:tcPr marT="45731" marB="45731" anchor="ctr" horzOverflow="overflow">
                    <a:lnL>
                      <a:noFill/>
                    </a:lnL>
                    <a:lnR>
                      <a:noFill/>
                    </a:lnR>
                    <a:lnT>
                      <a:noFill/>
                    </a:lnT>
                    <a:lnB>
                      <a:noFill/>
                    </a:lnB>
                    <a:lnTlToBr>
                      <a:noFill/>
                    </a:lnTlToBr>
                    <a:lnBlToTr>
                      <a:noFill/>
                    </a:lnBlToTr>
                    <a:solidFill>
                      <a:srgbClr val="EAEAEA"/>
                    </a:solidFill>
                  </a:tcPr>
                </a:tc>
              </a:tr>
              <a:tr h="274402">
                <a:tc>
                  <a:txBody>
                    <a:bodyPr/>
                    <a:lstStyle/>
                    <a:p>
                      <a:pPr marL="0" marR="0" lvl="0" indent="0" algn="l" defTabSz="914400" rtl="0" eaLnBrk="1" fontAlgn="b" latinLnBrk="0" hangingPunct="1">
                        <a:lnSpc>
                          <a:spcPct val="100000"/>
                        </a:lnSpc>
                        <a:spcBef>
                          <a:spcPct val="20000"/>
                        </a:spcBef>
                        <a:spcAft>
                          <a:spcPct val="0"/>
                        </a:spcAft>
                        <a:buClrTx/>
                        <a:buSzTx/>
                        <a:buFontTx/>
                        <a:buNone/>
                        <a:tabLst/>
                        <a:defRPr/>
                      </a:pPr>
                      <a:r>
                        <a:rPr kumimoji="0" lang="tr-TR" sz="1200" b="0" i="0" u="none" strike="noStrike" cap="none" normalizeH="0" baseline="0" dirty="0" smtClean="0">
                          <a:ln>
                            <a:noFill/>
                          </a:ln>
                          <a:solidFill>
                            <a:schemeClr val="tx1"/>
                          </a:solidFill>
                          <a:effectLst/>
                          <a:latin typeface="Palatino Linotype" pitchFamily="18" charset="0"/>
                          <a:cs typeface="Arial" charset="0"/>
                        </a:rPr>
                        <a:t>Eximbank</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3,7</a:t>
                      </a:r>
                    </a:p>
                  </a:txBody>
                  <a:tcPr marT="45731" marB="45731" anchor="ctr" horzOverflow="overflow">
                    <a:lnL>
                      <a:noFill/>
                    </a:lnL>
                    <a:lnR>
                      <a:noFill/>
                    </a:lnR>
                    <a:lnT>
                      <a:noFill/>
                    </a:lnT>
                    <a:lnB>
                      <a:noFill/>
                    </a:lnB>
                    <a:lnTlToBr>
                      <a:noFill/>
                    </a:lnTlToBr>
                    <a:lnBlToTr>
                      <a:noFill/>
                    </a:lnBlToTr>
                    <a:solidFill>
                      <a:srgbClr val="EAEAEA"/>
                    </a:solidFill>
                  </a:tcPr>
                </a:tc>
              </a:tr>
              <a:tr h="27470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ORTALAMA</a:t>
                      </a:r>
                    </a:p>
                  </a:txBody>
                  <a:tcPr marT="45739" marB="45739" horzOverflow="overflow">
                    <a:lnL>
                      <a:noFill/>
                    </a:lnL>
                    <a:lnR>
                      <a:noFill/>
                    </a:lnR>
                    <a:lnT>
                      <a:noFill/>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3,6</a:t>
                      </a:r>
                    </a:p>
                  </a:txBody>
                  <a:tcPr marT="45731" marB="45731" anchor="ctr" horzOverflow="overflow">
                    <a:lnL>
                      <a:noFill/>
                    </a:lnL>
                    <a:lnR>
                      <a:noFill/>
                    </a:lnR>
                    <a:lnT>
                      <a:noFill/>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TÜBİTAK</a:t>
                      </a:r>
                    </a:p>
                  </a:txBody>
                  <a:tcPr marT="45739" marB="45739"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a:t>
                      </a:r>
                      <a:r>
                        <a:rPr kumimoji="0" lang="tr-TR" sz="1200" b="0" i="0" u="none" strike="noStrike" cap="none" normalizeH="0" baseline="0" dirty="0" smtClean="0">
                          <a:ln>
                            <a:noFill/>
                          </a:ln>
                          <a:solidFill>
                            <a:schemeClr val="tx1"/>
                          </a:solidFill>
                          <a:effectLst/>
                          <a:latin typeface="Palatino Linotype" pitchFamily="18" charset="0"/>
                          <a:cs typeface="+mn-cs"/>
                        </a:rPr>
                        <a:t>6</a:t>
                      </a:r>
                      <a:endParaRPr kumimoji="0" lang="tr-TR" sz="1200" b="0" i="0" u="none" strike="noStrike" cap="none" normalizeH="0" baseline="0" dirty="0" smtClean="0">
                        <a:ln>
                          <a:noFill/>
                        </a:ln>
                        <a:solidFill>
                          <a:schemeClr val="tx1"/>
                        </a:solidFill>
                        <a:effectLst/>
                        <a:latin typeface="Palatino Linotype" pitchFamily="18" charset="0"/>
                      </a:endParaRPr>
                    </a:p>
                  </a:txBody>
                  <a:tcPr marT="45739" marB="45739"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solidFill>
                      <a:srgbClr val="EAEAEA"/>
                    </a:solidFill>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Ulaştırma Bakanlığı</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3,6</a:t>
                      </a:r>
                      <a:endParaRPr kumimoji="0" lang="tr-TR" sz="1200" b="0" i="0" u="none" strike="noStrike" cap="none" normalizeH="0" baseline="0" dirty="0" smtClean="0">
                        <a:ln>
                          <a:noFill/>
                        </a:ln>
                        <a:solidFill>
                          <a:schemeClr val="tx1"/>
                        </a:solidFill>
                        <a:effectLst/>
                        <a:latin typeface="Palatino Linotype" pitchFamily="18" charset="0"/>
                      </a:endParaRPr>
                    </a:p>
                  </a:txBody>
                  <a:tcPr marT="45739" marB="45739" horzOverflow="overflow">
                    <a:lnL>
                      <a:noFill/>
                    </a:lnL>
                    <a:lnR>
                      <a:noFill/>
                    </a:lnR>
                    <a:lnT>
                      <a:noFill/>
                    </a:lnT>
                    <a:lnB>
                      <a:noFill/>
                    </a:lnB>
                    <a:lnTlToBr>
                      <a:noFill/>
                    </a:lnTlToBr>
                    <a:lnBlToTr>
                      <a:noFill/>
                    </a:lnBlToTr>
                    <a:solidFill>
                      <a:srgbClr val="EAEAEA"/>
                    </a:solidFill>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TSE</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a:t>
                      </a:r>
                      <a:r>
                        <a:rPr kumimoji="0" lang="tr-TR" sz="1200" b="0" i="0" u="none" strike="noStrike" cap="none" normalizeH="0" baseline="0" dirty="0" smtClean="0">
                          <a:ln>
                            <a:noFill/>
                          </a:ln>
                          <a:solidFill>
                            <a:schemeClr val="tx1"/>
                          </a:solidFill>
                          <a:effectLst/>
                          <a:latin typeface="Palatino Linotype" pitchFamily="18" charset="0"/>
                          <a:cs typeface="+mn-cs"/>
                        </a:rPr>
                        <a:t>6</a:t>
                      </a:r>
                      <a:endParaRPr kumimoji="0" lang="tr-TR" sz="1200" b="0" i="0" u="none" strike="noStrike" cap="none" normalizeH="0" baseline="0" dirty="0" smtClean="0">
                        <a:ln>
                          <a:noFill/>
                        </a:ln>
                        <a:solidFill>
                          <a:schemeClr val="tx1"/>
                        </a:solidFill>
                        <a:effectLst/>
                        <a:latin typeface="Palatino Linotype" pitchFamily="18" charset="0"/>
                      </a:endParaRPr>
                    </a:p>
                  </a:txBody>
                  <a:tcPr marT="45739" marB="45739" horzOverflow="overflow">
                    <a:lnL>
                      <a:noFill/>
                    </a:lnL>
                    <a:lnR>
                      <a:noFill/>
                    </a:lnR>
                    <a:lnT>
                      <a:noFill/>
                    </a:lnT>
                    <a:lnB>
                      <a:noFill/>
                    </a:lnB>
                    <a:lnTlToBr>
                      <a:noFill/>
                    </a:lnTlToBr>
                    <a:lnBlToTr>
                      <a:noFill/>
                    </a:lnBlToTr>
                    <a:solidFill>
                      <a:srgbClr val="EAEAEA"/>
                    </a:solidFill>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KOSGEB</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3,6</a:t>
                      </a:r>
                    </a:p>
                  </a:txBody>
                  <a:tcPr marT="45739" marB="45739" horzOverflow="overflow">
                    <a:lnL>
                      <a:noFill/>
                    </a:lnL>
                    <a:lnR>
                      <a:noFill/>
                    </a:lnR>
                    <a:lnT>
                      <a:noFill/>
                    </a:lnT>
                    <a:lnB>
                      <a:noFill/>
                    </a:lnB>
                    <a:lnTlToBr>
                      <a:noFill/>
                    </a:lnTlToBr>
                    <a:lnBlToTr>
                      <a:noFill/>
                    </a:lnBlToTr>
                    <a:solidFill>
                      <a:srgbClr val="EAEAEA"/>
                    </a:solidFill>
                  </a:tcPr>
                </a:tc>
              </a:tr>
            </a:tbl>
          </a:graphicData>
        </a:graphic>
      </p:graphicFrame>
      <p:graphicFrame>
        <p:nvGraphicFramePr>
          <p:cNvPr id="45129" name="Group 73"/>
          <p:cNvGraphicFramePr>
            <a:graphicFrameLocks noGrp="1"/>
          </p:cNvGraphicFramePr>
          <p:nvPr>
            <p:extLst>
              <p:ext uri="{D42A27DB-BD31-4B8C-83A1-F6EECF244321}">
                <p14:modId xmlns:p14="http://schemas.microsoft.com/office/powerpoint/2010/main" val="784677376"/>
              </p:ext>
            </p:extLst>
          </p:nvPr>
        </p:nvGraphicFramePr>
        <p:xfrm>
          <a:off x="4495800" y="2362200"/>
          <a:ext cx="3810000" cy="2468880"/>
        </p:xfrm>
        <a:graphic>
          <a:graphicData uri="http://schemas.openxmlformats.org/drawingml/2006/table">
            <a:tbl>
              <a:tblPr/>
              <a:tblGrid>
                <a:gridCol w="2795588"/>
                <a:gridCol w="1014412"/>
              </a:tblGrid>
              <a:tr h="274320">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KURUMLAR</a:t>
                      </a:r>
                    </a:p>
                  </a:txBody>
                  <a:tcPr horzOverflow="overflow">
                    <a:lnL>
                      <a:noFill/>
                    </a:lnL>
                    <a:lnR>
                      <a:noFill/>
                    </a:lnR>
                    <a:lnT>
                      <a:noFill/>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Maliye Bakanlığı</a:t>
                      </a:r>
                    </a:p>
                  </a:txBody>
                  <a:tcPr horzOverflow="overflow">
                    <a:lnL>
                      <a:noFill/>
                    </a:lnL>
                    <a:lnR>
                      <a:noFill/>
                    </a:lnR>
                    <a:lnT w="28575" cap="flat" cmpd="sng" algn="ctr">
                      <a:solidFill>
                        <a:schemeClr val="bg1"/>
                      </a:solidFill>
                      <a:prstDash val="solid"/>
                      <a:round/>
                      <a:headEnd type="none" w="med" len="med"/>
                      <a:tailEnd type="none" w="med" len="med"/>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3,6</a:t>
                      </a:r>
                    </a:p>
                  </a:txBody>
                  <a:tcPr horzOverflow="overflow">
                    <a:lnL>
                      <a:noFill/>
                    </a:lnL>
                    <a:lnR>
                      <a:noFill/>
                    </a:lnR>
                    <a:lnT w="28575" cap="flat" cmpd="sng" algn="ctr">
                      <a:solidFill>
                        <a:schemeClr val="bg1"/>
                      </a:solidFill>
                      <a:prstDash val="solid"/>
                      <a:round/>
                      <a:headEnd type="none" w="med" len="med"/>
                      <a:tailEnd type="none" w="med" len="med"/>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Çalışma ve Sosyal Güvenlik Bakanlığı</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3,5</a:t>
                      </a: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Türk Patent Enstitüsü</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3,5</a:t>
                      </a: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Kamu Bankaları</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3,5</a:t>
                      </a: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Enerji ve Tabii Kaynaklar Bakanlığı</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3,5</a:t>
                      </a: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Orman ve Su İşleri Bakanlığı</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3,5</a:t>
                      </a: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Gümrük İdareleri</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3,4</a:t>
                      </a: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Tarım ve Köy İşleri Bakanlığı</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3,3</a:t>
                      </a:r>
                      <a:endParaRPr kumimoji="0" lang="tr-TR" sz="1200" b="0" i="0" u="none" strike="noStrike" cap="none" normalizeH="0" baseline="0" dirty="0" smtClean="0">
                        <a:ln>
                          <a:noFill/>
                        </a:ln>
                        <a:solidFill>
                          <a:schemeClr val="tx1"/>
                        </a:solidFill>
                        <a:effectLst/>
                        <a:latin typeface="Palatino Linotype" pitchFamily="18" charset="0"/>
                      </a:endParaRPr>
                    </a:p>
                  </a:txBody>
                  <a:tcPr horzOverflow="overflow">
                    <a:lnL>
                      <a:noFill/>
                    </a:lnL>
                    <a:lnR>
                      <a:noFill/>
                    </a:lnR>
                    <a:lnT>
                      <a:noFill/>
                    </a:lnT>
                    <a:lnB>
                      <a:noFill/>
                    </a:lnB>
                    <a:lnTlToBr>
                      <a:noFill/>
                    </a:lnTlToBr>
                    <a:lnBlToTr>
                      <a:noFill/>
                    </a:lnBlToTr>
                    <a:solidFill>
                      <a:srgbClr val="EAEAEA"/>
                    </a:solidFill>
                  </a:tcPr>
                </a:tc>
              </a:tr>
            </a:tbl>
          </a:graphicData>
        </a:graphic>
      </p:graphicFrame>
      <p:sp>
        <p:nvSpPr>
          <p:cNvPr id="7" name="Text Box 5"/>
          <p:cNvSpPr txBox="1">
            <a:spLocks noChangeArrowheads="1"/>
          </p:cNvSpPr>
          <p:nvPr/>
        </p:nvSpPr>
        <p:spPr bwMode="auto">
          <a:xfrm>
            <a:off x="755650" y="836712"/>
            <a:ext cx="7723188" cy="708025"/>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2011’in Son Çeyreğinde </a:t>
            </a:r>
            <a:r>
              <a:rPr lang="tr-TR" sz="2000" b="1" dirty="0">
                <a:effectLst>
                  <a:outerShdw blurRad="38100" dist="38100" dir="2700000" algn="tl">
                    <a:srgbClr val="C0C0C0"/>
                  </a:outerShdw>
                </a:effectLst>
              </a:rPr>
              <a:t>Hizmet Alınan Kurum ve Kuruluşlardan Duyulan Memnuniyet</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sne 1"/>
          <p:cNvGraphicFramePr>
            <a:graphicFrameLocks noChangeAspect="1"/>
          </p:cNvGraphicFramePr>
          <p:nvPr>
            <p:extLst>
              <p:ext uri="{D42A27DB-BD31-4B8C-83A1-F6EECF244321}">
                <p14:modId xmlns:p14="http://schemas.microsoft.com/office/powerpoint/2010/main" val="2690266873"/>
              </p:ext>
            </p:extLst>
          </p:nvPr>
        </p:nvGraphicFramePr>
        <p:xfrm>
          <a:off x="74613" y="1124744"/>
          <a:ext cx="7905750" cy="5988050"/>
        </p:xfrm>
        <a:graphic>
          <a:graphicData uri="http://schemas.openxmlformats.org/presentationml/2006/ole">
            <mc:AlternateContent xmlns:mc="http://schemas.openxmlformats.org/markup-compatibility/2006">
              <mc:Choice xmlns:v="urn:schemas-microsoft-com:vml" Requires="v">
                <p:oleObj spid="_x0000_s74841" name="Çizelge" r:id="rId3" imgW="8105784" imgH="5991176" progId="MSGraph.Chart.8">
                  <p:embed followColorScheme="full"/>
                </p:oleObj>
              </mc:Choice>
              <mc:Fallback>
                <p:oleObj name="Çizelge" r:id="rId3" imgW="8105784" imgH="5991176" progId="MSGraph.Chart.8">
                  <p:embed followColorScheme="full"/>
                  <p:pic>
                    <p:nvPicPr>
                      <p:cNvPr id="0" name=""/>
                      <p:cNvPicPr>
                        <a:picLocks noChangeAspect="1" noChangeArrowheads="1"/>
                      </p:cNvPicPr>
                      <p:nvPr/>
                    </p:nvPicPr>
                    <p:blipFill>
                      <a:blip r:embed="rId4"/>
                      <a:srcRect/>
                      <a:stretch>
                        <a:fillRect/>
                      </a:stretch>
                    </p:blipFill>
                    <p:spPr bwMode="auto">
                      <a:xfrm>
                        <a:off x="74613" y="1124744"/>
                        <a:ext cx="7905750" cy="598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Text Box 5"/>
          <p:cNvSpPr txBox="1">
            <a:spLocks noChangeArrowheads="1"/>
          </p:cNvSpPr>
          <p:nvPr/>
        </p:nvSpPr>
        <p:spPr bwMode="auto">
          <a:xfrm>
            <a:off x="869362" y="868363"/>
            <a:ext cx="6118758" cy="400110"/>
          </a:xfrm>
          <a:prstGeom prst="rect">
            <a:avLst/>
          </a:prstGeom>
          <a:noFill/>
          <a:ln>
            <a:noFill/>
          </a:ln>
          <a:effectLst/>
          <a:extLst/>
        </p:spPr>
        <p:txBody>
          <a:bodyPr>
            <a:spAutoFit/>
          </a:bodyPr>
          <a:lstStyle/>
          <a:p>
            <a:pPr>
              <a:defRPr/>
            </a:pPr>
            <a:r>
              <a:rPr lang="tr-TR" sz="2000" b="1" dirty="0" smtClean="0">
                <a:solidFill>
                  <a:srgbClr val="000000"/>
                </a:solidFill>
                <a:effectLst>
                  <a:outerShdw blurRad="38100" dist="38100" dir="2700000" algn="tl">
                    <a:srgbClr val="C0C0C0"/>
                  </a:outerShdw>
                </a:effectLst>
                <a:cs typeface="+mn-cs"/>
              </a:rPr>
              <a:t>Sektörün En Acil ve Güncel Sorunları</a:t>
            </a:r>
            <a:endParaRPr lang="tr-TR" sz="2000" b="1" dirty="0">
              <a:solidFill>
                <a:srgbClr val="000000"/>
              </a:solidFill>
              <a:effectLst>
                <a:outerShdw blurRad="38100" dist="38100" dir="2700000" algn="tl">
                  <a:srgbClr val="C0C0C0"/>
                </a:outerShdw>
              </a:effectLst>
              <a:cs typeface="+mn-cs"/>
            </a:endParaRPr>
          </a:p>
        </p:txBody>
      </p:sp>
      <p:sp>
        <p:nvSpPr>
          <p:cNvPr id="8" name="Rectangle 7"/>
          <p:cNvSpPr>
            <a:spLocks noChangeArrowheads="1"/>
          </p:cNvSpPr>
          <p:nvPr/>
        </p:nvSpPr>
        <p:spPr bwMode="auto">
          <a:xfrm>
            <a:off x="962348" y="1374775"/>
            <a:ext cx="487680" cy="469900"/>
          </a:xfrm>
          <a:prstGeom prst="rect">
            <a:avLst/>
          </a:prstGeom>
          <a:solidFill>
            <a:srgbClr val="FFFFFF"/>
          </a:solidFill>
          <a:ln w="9525">
            <a:solidFill>
              <a:srgbClr val="000000"/>
            </a:solidFill>
            <a:miter lim="800000"/>
            <a:headEnd/>
            <a:tailEnd/>
          </a:ln>
          <a:effectLst>
            <a:outerShdw dist="107763" dir="2700000" algn="ctr" rotWithShape="0">
              <a:srgbClr val="808080"/>
            </a:outerShdw>
          </a:effectLst>
        </p:spPr>
        <p:txBody>
          <a:bodyPr wrap="none" anchor="ctr"/>
          <a:lstStyle/>
          <a:p>
            <a:pPr algn="ctr">
              <a:defRPr/>
            </a:pPr>
            <a:r>
              <a:rPr lang="tr-TR" sz="2000" b="1" kern="0" dirty="0">
                <a:solidFill>
                  <a:srgbClr val="000000"/>
                </a:solidFill>
                <a:latin typeface="Monotype Corsiva" pitchFamily="66" charset="0"/>
                <a:cs typeface="+mn-cs"/>
              </a:rPr>
              <a:t>S</a:t>
            </a:r>
            <a:endParaRPr lang="en-US" sz="2000" b="1" kern="0" dirty="0">
              <a:solidFill>
                <a:srgbClr val="000000"/>
              </a:solidFill>
              <a:latin typeface="Monotype Corsiva" pitchFamily="66" charset="0"/>
              <a:cs typeface="+mn-cs"/>
            </a:endParaRPr>
          </a:p>
        </p:txBody>
      </p:sp>
      <p:sp>
        <p:nvSpPr>
          <p:cNvPr id="11" name="Text Box 8"/>
          <p:cNvSpPr txBox="1">
            <a:spLocks noChangeArrowheads="1"/>
          </p:cNvSpPr>
          <p:nvPr/>
        </p:nvSpPr>
        <p:spPr bwMode="auto">
          <a:xfrm>
            <a:off x="1523184" y="1484313"/>
            <a:ext cx="7359091"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fontAlgn="auto" hangingPunct="1">
              <a:spcBef>
                <a:spcPts val="0"/>
              </a:spcBef>
              <a:spcAft>
                <a:spcPts val="0"/>
              </a:spcAft>
            </a:pPr>
            <a:r>
              <a:rPr lang="tr-TR" sz="1400" i="1" dirty="0">
                <a:solidFill>
                  <a:prstClr val="black"/>
                </a:solidFill>
                <a:cs typeface="+mn-cs"/>
              </a:rPr>
              <a:t>Sektörünüzün ihracatta karşı karşıya olduğu en acil ve güncel sorun nedir? Kısaca açıklayınız. </a:t>
            </a:r>
            <a:endParaRPr lang="tr-TR" sz="1200" i="1" dirty="0">
              <a:solidFill>
                <a:prstClr val="black"/>
              </a:solidFill>
              <a:cs typeface="+mn-cs"/>
            </a:endParaRPr>
          </a:p>
        </p:txBody>
      </p:sp>
      <p:sp>
        <p:nvSpPr>
          <p:cNvPr id="7" name="TextBox 5"/>
          <p:cNvSpPr txBox="1"/>
          <p:nvPr/>
        </p:nvSpPr>
        <p:spPr>
          <a:xfrm>
            <a:off x="7262018" y="6156071"/>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sp>
        <p:nvSpPr>
          <p:cNvPr id="9" name="Text Box 29"/>
          <p:cNvSpPr txBox="1">
            <a:spLocks noChangeArrowheads="1"/>
          </p:cNvSpPr>
          <p:nvPr/>
        </p:nvSpPr>
        <p:spPr bwMode="auto">
          <a:xfrm>
            <a:off x="869362" y="6465207"/>
            <a:ext cx="698182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smtClean="0"/>
              <a:t>Katılımcıların %91,5’i konu ile ilgili fikrini beyan etmiştir. %6,3’lük bir kesim ise herhangi bir sorun olmadığını belirtmiştir.</a:t>
            </a:r>
            <a:endParaRPr lang="tr-TR" sz="1000" dirty="0"/>
          </a:p>
          <a:p>
            <a:pPr algn="just" eaLnBrk="1" hangingPunct="1"/>
            <a:endParaRPr lang="tr-TR" sz="1000" dirty="0"/>
          </a:p>
        </p:txBody>
      </p:sp>
    </p:spTree>
    <p:extLst>
      <p:ext uri="{BB962C8B-B14F-4D97-AF65-F5344CB8AC3E}">
        <p14:creationId xmlns:p14="http://schemas.microsoft.com/office/powerpoint/2010/main" val="36677858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869362" y="868363"/>
            <a:ext cx="6118758" cy="400110"/>
          </a:xfrm>
          <a:prstGeom prst="rect">
            <a:avLst/>
          </a:prstGeom>
          <a:noFill/>
          <a:ln>
            <a:noFill/>
          </a:ln>
          <a:effectLst/>
          <a:extLst/>
        </p:spPr>
        <p:txBody>
          <a:bodyPr>
            <a:spAutoFit/>
          </a:bodyPr>
          <a:lstStyle/>
          <a:p>
            <a:pPr>
              <a:defRPr/>
            </a:pPr>
            <a:r>
              <a:rPr lang="tr-TR" sz="2000" b="1" dirty="0" smtClean="0">
                <a:solidFill>
                  <a:srgbClr val="000000"/>
                </a:solidFill>
                <a:effectLst>
                  <a:outerShdw blurRad="38100" dist="38100" dir="2700000" algn="tl">
                    <a:srgbClr val="C0C0C0"/>
                  </a:outerShdw>
                </a:effectLst>
                <a:cs typeface="+mn-cs"/>
              </a:rPr>
              <a:t>TİM ve İhracatçı Birlikleri’nden Beklentiler</a:t>
            </a:r>
            <a:endParaRPr lang="tr-TR" sz="2000" b="1" dirty="0">
              <a:solidFill>
                <a:srgbClr val="000000"/>
              </a:solidFill>
              <a:effectLst>
                <a:outerShdw blurRad="38100" dist="38100" dir="2700000" algn="tl">
                  <a:srgbClr val="C0C0C0"/>
                </a:outerShdw>
              </a:effectLst>
              <a:cs typeface="+mn-cs"/>
            </a:endParaRPr>
          </a:p>
        </p:txBody>
      </p:sp>
      <p:sp>
        <p:nvSpPr>
          <p:cNvPr id="8" name="Rectangle 7"/>
          <p:cNvSpPr>
            <a:spLocks noChangeArrowheads="1"/>
          </p:cNvSpPr>
          <p:nvPr/>
        </p:nvSpPr>
        <p:spPr bwMode="auto">
          <a:xfrm>
            <a:off x="962348" y="1374775"/>
            <a:ext cx="487680" cy="469900"/>
          </a:xfrm>
          <a:prstGeom prst="rect">
            <a:avLst/>
          </a:prstGeom>
          <a:solidFill>
            <a:srgbClr val="FFFFFF"/>
          </a:solidFill>
          <a:ln w="9525">
            <a:solidFill>
              <a:srgbClr val="000000"/>
            </a:solidFill>
            <a:miter lim="800000"/>
            <a:headEnd/>
            <a:tailEnd/>
          </a:ln>
          <a:effectLst>
            <a:outerShdw dist="107763" dir="2700000" algn="ctr" rotWithShape="0">
              <a:srgbClr val="808080"/>
            </a:outerShdw>
          </a:effectLst>
        </p:spPr>
        <p:txBody>
          <a:bodyPr wrap="none" anchor="ctr"/>
          <a:lstStyle/>
          <a:p>
            <a:pPr algn="ctr">
              <a:defRPr/>
            </a:pPr>
            <a:r>
              <a:rPr lang="tr-TR" sz="2000" b="1" kern="0" dirty="0">
                <a:solidFill>
                  <a:srgbClr val="000000"/>
                </a:solidFill>
                <a:latin typeface="Monotype Corsiva" pitchFamily="66" charset="0"/>
                <a:cs typeface="+mn-cs"/>
              </a:rPr>
              <a:t>S</a:t>
            </a:r>
            <a:endParaRPr lang="en-US" sz="2000" b="1" kern="0" dirty="0">
              <a:solidFill>
                <a:srgbClr val="000000"/>
              </a:solidFill>
              <a:latin typeface="Monotype Corsiva" pitchFamily="66" charset="0"/>
              <a:cs typeface="+mn-cs"/>
            </a:endParaRPr>
          </a:p>
        </p:txBody>
      </p:sp>
      <p:sp>
        <p:nvSpPr>
          <p:cNvPr id="11" name="Text Box 8"/>
          <p:cNvSpPr txBox="1">
            <a:spLocks noChangeArrowheads="1"/>
          </p:cNvSpPr>
          <p:nvPr/>
        </p:nvSpPr>
        <p:spPr bwMode="auto">
          <a:xfrm>
            <a:off x="1523184" y="1340768"/>
            <a:ext cx="735909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fontAlgn="auto" hangingPunct="1">
              <a:spcBef>
                <a:spcPts val="0"/>
              </a:spcBef>
              <a:spcAft>
                <a:spcPts val="0"/>
              </a:spcAft>
            </a:pPr>
            <a:r>
              <a:rPr lang="tr-TR" sz="1400" i="1" dirty="0">
                <a:solidFill>
                  <a:prstClr val="black"/>
                </a:solidFill>
                <a:cs typeface="+mn-cs"/>
              </a:rPr>
              <a:t>TİM ve İhracatçı Birlikleri’nin 2012 yılında en çok hangi alanlarda çalışmasını, hangi konuları gündeme getirmesini istersiniz?</a:t>
            </a:r>
            <a:endParaRPr lang="tr-TR" sz="1200" i="1" dirty="0">
              <a:solidFill>
                <a:prstClr val="black"/>
              </a:solidFill>
              <a:cs typeface="+mn-cs"/>
            </a:endParaRPr>
          </a:p>
        </p:txBody>
      </p:sp>
      <p:sp>
        <p:nvSpPr>
          <p:cNvPr id="9"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520</a:t>
            </a:r>
            <a:endParaRPr lang="tr-TR" sz="1200" b="1" dirty="0">
              <a:cs typeface="+mn-cs"/>
            </a:endParaRPr>
          </a:p>
        </p:txBody>
      </p:sp>
      <p:graphicFrame>
        <p:nvGraphicFramePr>
          <p:cNvPr id="10" name="Group 217"/>
          <p:cNvGraphicFramePr>
            <a:graphicFrameLocks noGrp="1"/>
          </p:cNvGraphicFramePr>
          <p:nvPr>
            <p:extLst>
              <p:ext uri="{D42A27DB-BD31-4B8C-83A1-F6EECF244321}">
                <p14:modId xmlns:p14="http://schemas.microsoft.com/office/powerpoint/2010/main" val="2251355340"/>
              </p:ext>
            </p:extLst>
          </p:nvPr>
        </p:nvGraphicFramePr>
        <p:xfrm>
          <a:off x="827585" y="1844824"/>
          <a:ext cx="6696744" cy="4523659"/>
        </p:xfrm>
        <a:graphic>
          <a:graphicData uri="http://schemas.openxmlformats.org/drawingml/2006/table">
            <a:tbl>
              <a:tblPr/>
              <a:tblGrid>
                <a:gridCol w="5976664"/>
                <a:gridCol w="720080"/>
              </a:tblGrid>
              <a:tr h="324495">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000" b="1" i="0" u="none" strike="noStrike" cap="none" normalizeH="0" baseline="0" dirty="0" smtClean="0">
                        <a:ln>
                          <a:noFill/>
                        </a:ln>
                        <a:solidFill>
                          <a:schemeClr val="bg1"/>
                        </a:solidFill>
                        <a:effectLst/>
                        <a:latin typeface="Palatino Linotype" pitchFamily="18" charset="0"/>
                      </a:endParaRPr>
                    </a:p>
                  </a:txBody>
                  <a:tcPr marL="90000" marR="90000" marT="46789" marB="467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bg1"/>
                          </a:solidFill>
                          <a:effectLst/>
                          <a:latin typeface="Palatino Linotype" pitchFamily="18" charset="0"/>
                        </a:rPr>
                        <a:t>Oran</a:t>
                      </a:r>
                    </a:p>
                  </a:txBody>
                  <a:tcPr marT="45709" marB="4570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470888">
                <a:tc>
                  <a:txBody>
                    <a:bodyPr/>
                    <a:lstStyle/>
                    <a:p>
                      <a:pPr algn="l" fontAlgn="t"/>
                      <a:r>
                        <a:rPr lang="tr-TR" sz="1000" b="0" i="0" u="none" strike="noStrike" dirty="0">
                          <a:solidFill>
                            <a:srgbClr val="000000"/>
                          </a:solidFill>
                          <a:effectLst/>
                          <a:latin typeface="Palatino Linotype" pitchFamily="18" charset="0"/>
                        </a:rPr>
                        <a:t>Destek teşviklerinin arttırılması, anti damping, vergi ve yükümlülük maliyetlerinin uygun hale getirilerek rekabet gücünün arttırılması</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000" b="0" i="0" u="none" strike="noStrike">
                          <a:solidFill>
                            <a:srgbClr val="000000"/>
                          </a:solidFill>
                          <a:effectLst/>
                          <a:latin typeface="Palatino Linotype" pitchFamily="18" charset="0"/>
                        </a:rPr>
                        <a:t>23,3%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84059">
                <a:tc>
                  <a:txBody>
                    <a:bodyPr/>
                    <a:lstStyle/>
                    <a:p>
                      <a:pPr algn="l" fontAlgn="t"/>
                      <a:r>
                        <a:rPr lang="tr-TR" sz="1000" b="0" i="0" u="none" strike="noStrike" dirty="0">
                          <a:solidFill>
                            <a:srgbClr val="000000"/>
                          </a:solidFill>
                          <a:effectLst/>
                          <a:latin typeface="Palatino Linotype" pitchFamily="18" charset="0"/>
                        </a:rPr>
                        <a:t>Üretim önündeki engellerin aşılması (yüksek hammadde fiyatı ,istihdam maliyetleri, vergiler, enerji  maliyetleri vb.)</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000" b="0" i="0" u="none" strike="noStrike">
                          <a:solidFill>
                            <a:srgbClr val="000000"/>
                          </a:solidFill>
                          <a:effectLst/>
                          <a:latin typeface="Palatino Linotype" pitchFamily="18" charset="0"/>
                        </a:rPr>
                        <a:t>16,2%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41929">
                <a:tc>
                  <a:txBody>
                    <a:bodyPr/>
                    <a:lstStyle/>
                    <a:p>
                      <a:pPr algn="l" fontAlgn="t"/>
                      <a:r>
                        <a:rPr lang="tr-TR" sz="1000" b="0" i="0" u="none" strike="noStrike" dirty="0">
                          <a:solidFill>
                            <a:srgbClr val="000000"/>
                          </a:solidFill>
                          <a:effectLst/>
                          <a:latin typeface="Palatino Linotype" pitchFamily="18" charset="0"/>
                        </a:rPr>
                        <a:t>Yurtdışı ticari heyet seyahatlerinin daha efektif olması</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000" b="0" i="0" u="none" strike="noStrike">
                          <a:solidFill>
                            <a:srgbClr val="000000"/>
                          </a:solidFill>
                          <a:effectLst/>
                          <a:latin typeface="Palatino Linotype" pitchFamily="18" charset="0"/>
                        </a:rPr>
                        <a:t>11,7%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41929">
                <a:tc>
                  <a:txBody>
                    <a:bodyPr/>
                    <a:lstStyle/>
                    <a:p>
                      <a:pPr algn="l" fontAlgn="t"/>
                      <a:r>
                        <a:rPr lang="tr-TR" sz="1000" b="0" i="0" u="none" strike="noStrike">
                          <a:solidFill>
                            <a:srgbClr val="000000"/>
                          </a:solidFill>
                          <a:effectLst/>
                          <a:latin typeface="Palatino Linotype" pitchFamily="18" charset="0"/>
                        </a:rPr>
                        <a:t>Bürokratik ve siyasi engellerin azaltılması</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000" b="0" i="0" u="none" strike="noStrike">
                          <a:solidFill>
                            <a:srgbClr val="000000"/>
                          </a:solidFill>
                          <a:effectLst/>
                          <a:latin typeface="Palatino Linotype" pitchFamily="18" charset="0"/>
                        </a:rPr>
                        <a:t>8,7%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41929">
                <a:tc>
                  <a:txBody>
                    <a:bodyPr/>
                    <a:lstStyle/>
                    <a:p>
                      <a:pPr algn="l" fontAlgn="t"/>
                      <a:r>
                        <a:rPr lang="tr-TR" sz="1000" b="0" i="0" u="none" strike="noStrike" dirty="0">
                          <a:solidFill>
                            <a:srgbClr val="000000"/>
                          </a:solidFill>
                          <a:effectLst/>
                          <a:latin typeface="Palatino Linotype" pitchFamily="18" charset="0"/>
                        </a:rPr>
                        <a:t>Rekabetçi döviz kuru</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000" b="0" i="0" u="none" strike="noStrike">
                          <a:solidFill>
                            <a:srgbClr val="000000"/>
                          </a:solidFill>
                          <a:effectLst/>
                          <a:latin typeface="Palatino Linotype" pitchFamily="18" charset="0"/>
                        </a:rPr>
                        <a:t>7,5%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41929">
                <a:tc>
                  <a:txBody>
                    <a:bodyPr/>
                    <a:lstStyle/>
                    <a:p>
                      <a:pPr algn="l" fontAlgn="t"/>
                      <a:r>
                        <a:rPr lang="tr-TR" sz="1000" b="0" i="0" u="none" strike="noStrike">
                          <a:solidFill>
                            <a:srgbClr val="000000"/>
                          </a:solidFill>
                          <a:effectLst/>
                          <a:latin typeface="Palatino Linotype" pitchFamily="18" charset="0"/>
                        </a:rPr>
                        <a:t>Hedef ülkeler/yeni alternatif pazarlarla ilgili güncel  ve detaylı bilgi paylaşımı</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000" b="0" i="0" u="none" strike="noStrike">
                          <a:solidFill>
                            <a:srgbClr val="000000"/>
                          </a:solidFill>
                          <a:effectLst/>
                          <a:latin typeface="Palatino Linotype" pitchFamily="18" charset="0"/>
                        </a:rPr>
                        <a:t>7,3%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41929">
                <a:tc>
                  <a:txBody>
                    <a:bodyPr/>
                    <a:lstStyle/>
                    <a:p>
                      <a:pPr algn="l" fontAlgn="t"/>
                      <a:r>
                        <a:rPr lang="tr-TR" sz="1000" b="0" i="0" u="none" strike="noStrike" dirty="0">
                          <a:solidFill>
                            <a:srgbClr val="000000"/>
                          </a:solidFill>
                          <a:effectLst/>
                          <a:latin typeface="Palatino Linotype" pitchFamily="18" charset="0"/>
                        </a:rPr>
                        <a:t>Gümrüklerdeki sorunların çözümü ve modernize edilmesi</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fontAlgn="ctr"/>
                      <a:r>
                        <a:rPr lang="tr-TR" sz="1000" b="0" i="0" u="none" strike="noStrike">
                          <a:solidFill>
                            <a:srgbClr val="000000"/>
                          </a:solidFill>
                          <a:effectLst/>
                          <a:latin typeface="Palatino Linotype" pitchFamily="18" charset="0"/>
                        </a:rPr>
                        <a:t>3,8%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r>
              <a:tr h="294893">
                <a:tc>
                  <a:txBody>
                    <a:bodyPr/>
                    <a:lstStyle/>
                    <a:p>
                      <a:pPr algn="l" fontAlgn="t"/>
                      <a:r>
                        <a:rPr lang="tr-TR" sz="1000" b="0" i="0" u="none" strike="noStrike" dirty="0">
                          <a:solidFill>
                            <a:srgbClr val="000000"/>
                          </a:solidFill>
                          <a:effectLst/>
                          <a:latin typeface="Palatino Linotype" pitchFamily="18" charset="0"/>
                        </a:rPr>
                        <a:t>İhracatçı  firmaların  sorunlarının </a:t>
                      </a:r>
                      <a:r>
                        <a:rPr lang="tr-TR" sz="1000" b="0" i="0" u="none" strike="noStrike" dirty="0" err="1">
                          <a:solidFill>
                            <a:srgbClr val="000000"/>
                          </a:solidFill>
                          <a:effectLst/>
                          <a:latin typeface="Palatino Linotype" pitchFamily="18" charset="0"/>
                        </a:rPr>
                        <a:t>sektörel</a:t>
                      </a:r>
                      <a:r>
                        <a:rPr lang="tr-TR" sz="1000" b="0" i="0" u="none" strike="noStrike" dirty="0">
                          <a:solidFill>
                            <a:srgbClr val="000000"/>
                          </a:solidFill>
                          <a:effectLst/>
                          <a:latin typeface="Palatino Linotype" pitchFamily="18" charset="0"/>
                        </a:rPr>
                        <a:t> bazda  belirlenerek çözüm odaklı yaklaşım geliştirilmesi</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000" b="0" i="0" u="none" strike="noStrike">
                          <a:solidFill>
                            <a:srgbClr val="000000"/>
                          </a:solidFill>
                          <a:effectLst/>
                          <a:latin typeface="Palatino Linotype" pitchFamily="18" charset="0"/>
                        </a:rPr>
                        <a:t>3,3%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41929">
                <a:tc>
                  <a:txBody>
                    <a:bodyPr/>
                    <a:lstStyle/>
                    <a:p>
                      <a:pPr algn="l" fontAlgn="t"/>
                      <a:r>
                        <a:rPr lang="tr-TR" sz="1000" b="0" i="0" u="none" strike="noStrike" dirty="0">
                          <a:solidFill>
                            <a:srgbClr val="000000"/>
                          </a:solidFill>
                          <a:effectLst/>
                          <a:latin typeface="Palatino Linotype" pitchFamily="18" charset="0"/>
                        </a:rPr>
                        <a:t>Lojistik sorunları (alt yapı , maliyetler vb.)</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fontAlgn="ctr"/>
                      <a:r>
                        <a:rPr lang="tr-TR" sz="1000" b="0" i="0" u="none" strike="noStrike">
                          <a:solidFill>
                            <a:srgbClr val="000000"/>
                          </a:solidFill>
                          <a:effectLst/>
                          <a:latin typeface="Palatino Linotype" pitchFamily="18" charset="0"/>
                        </a:rPr>
                        <a:t>3,1%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r>
              <a:tr h="301812">
                <a:tc>
                  <a:txBody>
                    <a:bodyPr/>
                    <a:lstStyle/>
                    <a:p>
                      <a:pPr algn="l" fontAlgn="t"/>
                      <a:r>
                        <a:rPr lang="tr-TR" sz="1000" b="0" i="0" u="none" strike="noStrike">
                          <a:solidFill>
                            <a:srgbClr val="000000"/>
                          </a:solidFill>
                          <a:effectLst/>
                          <a:latin typeface="Palatino Linotype" pitchFamily="18" charset="0"/>
                        </a:rPr>
                        <a:t>Hükümet nezdinde sorunlara çözüm bularak çalışmaları hızlandırmak</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000" b="0" i="0" u="none" strike="noStrike">
                          <a:solidFill>
                            <a:srgbClr val="000000"/>
                          </a:solidFill>
                          <a:effectLst/>
                          <a:latin typeface="Palatino Linotype" pitchFamily="18" charset="0"/>
                        </a:rPr>
                        <a:t>2,9%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66896">
                <a:tc>
                  <a:txBody>
                    <a:bodyPr/>
                    <a:lstStyle/>
                    <a:p>
                      <a:pPr algn="l" fontAlgn="t"/>
                      <a:r>
                        <a:rPr lang="tr-TR" sz="1000" b="0" i="0" u="none" strike="noStrike" dirty="0">
                          <a:solidFill>
                            <a:srgbClr val="000000"/>
                          </a:solidFill>
                          <a:effectLst/>
                          <a:latin typeface="Palatino Linotype" pitchFamily="18" charset="0"/>
                        </a:rPr>
                        <a:t>Nitelikli iş gücü sıkıntısı/eğitimler düzenlenmesi</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fontAlgn="ctr"/>
                      <a:r>
                        <a:rPr lang="tr-TR" sz="1000" b="0" i="0" u="none" strike="noStrike">
                          <a:solidFill>
                            <a:srgbClr val="000000"/>
                          </a:solidFill>
                          <a:effectLst/>
                          <a:latin typeface="Palatino Linotype" pitchFamily="18" charset="0"/>
                        </a:rPr>
                        <a:t>2,9%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r>
              <a:tr h="231979">
                <a:tc>
                  <a:txBody>
                    <a:bodyPr/>
                    <a:lstStyle/>
                    <a:p>
                      <a:pPr algn="l" fontAlgn="t"/>
                      <a:r>
                        <a:rPr lang="tr-TR" sz="1000" b="0" i="0" u="none" strike="noStrike" dirty="0">
                          <a:solidFill>
                            <a:srgbClr val="000000"/>
                          </a:solidFill>
                          <a:effectLst/>
                          <a:latin typeface="Palatino Linotype" pitchFamily="18" charset="0"/>
                        </a:rPr>
                        <a:t>Pazar araştırmaları/</a:t>
                      </a:r>
                      <a:r>
                        <a:rPr lang="tr-TR" sz="1000" b="0" i="0" u="none" strike="noStrike" dirty="0" err="1">
                          <a:solidFill>
                            <a:srgbClr val="000000"/>
                          </a:solidFill>
                          <a:effectLst/>
                          <a:latin typeface="Palatino Linotype" pitchFamily="18" charset="0"/>
                        </a:rPr>
                        <a:t>sektörel</a:t>
                      </a:r>
                      <a:r>
                        <a:rPr lang="tr-TR" sz="1000" b="0" i="0" u="none" strike="noStrike" dirty="0">
                          <a:solidFill>
                            <a:srgbClr val="000000"/>
                          </a:solidFill>
                          <a:effectLst/>
                          <a:latin typeface="Palatino Linotype" pitchFamily="18" charset="0"/>
                        </a:rPr>
                        <a:t> analiz sonuçlarını ilgili firmalarla  paylaşmak</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000" b="0" i="0" u="none" strike="noStrike">
                          <a:solidFill>
                            <a:srgbClr val="000000"/>
                          </a:solidFill>
                          <a:effectLst/>
                          <a:latin typeface="Palatino Linotype" pitchFamily="18" charset="0"/>
                        </a:rPr>
                        <a:t>2,3%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197063">
                <a:tc>
                  <a:txBody>
                    <a:bodyPr/>
                    <a:lstStyle/>
                    <a:p>
                      <a:pPr algn="l" fontAlgn="t"/>
                      <a:r>
                        <a:rPr lang="tr-TR" sz="1000" b="0" i="0" u="none" strike="noStrike" dirty="0">
                          <a:solidFill>
                            <a:srgbClr val="000000"/>
                          </a:solidFill>
                          <a:effectLst/>
                          <a:latin typeface="Palatino Linotype" pitchFamily="18" charset="0"/>
                        </a:rPr>
                        <a:t>Diğer</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c>
                  <a:txBody>
                    <a:bodyPr/>
                    <a:lstStyle/>
                    <a:p>
                      <a:pPr algn="ctr" fontAlgn="ctr"/>
                      <a:r>
                        <a:rPr lang="tr-TR" sz="1000" b="0" i="0" u="none" strike="noStrike" dirty="0">
                          <a:solidFill>
                            <a:srgbClr val="000000"/>
                          </a:solidFill>
                          <a:effectLst/>
                          <a:latin typeface="Palatino Linotype" pitchFamily="18" charset="0"/>
                        </a:rPr>
                        <a:t>5,2%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lumMod val="85000"/>
                      </a:schemeClr>
                    </a:solidFill>
                  </a:tcPr>
                </a:tc>
              </a:tr>
            </a:tbl>
          </a:graphicData>
        </a:graphic>
      </p:graphicFrame>
      <p:sp>
        <p:nvSpPr>
          <p:cNvPr id="13" name="Text Box 29"/>
          <p:cNvSpPr txBox="1">
            <a:spLocks noChangeArrowheads="1"/>
          </p:cNvSpPr>
          <p:nvPr/>
        </p:nvSpPr>
        <p:spPr bwMode="auto">
          <a:xfrm>
            <a:off x="838200" y="6467940"/>
            <a:ext cx="69818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hangingPunct="1"/>
            <a:r>
              <a:rPr lang="tr-TR" sz="1000" dirty="0"/>
              <a:t>Katılımcıların %</a:t>
            </a:r>
            <a:r>
              <a:rPr lang="tr-TR" sz="1000" dirty="0" smtClean="0"/>
              <a:t>74,2’si TİM ve İhracatçı Birlikleri’nden 2012 için beklentilerini belirtmiştir.</a:t>
            </a:r>
            <a:endParaRPr lang="tr-TR" sz="1000" dirty="0"/>
          </a:p>
        </p:txBody>
      </p:sp>
    </p:spTree>
    <p:extLst>
      <p:ext uri="{BB962C8B-B14F-4D97-AF65-F5344CB8AC3E}">
        <p14:creationId xmlns:p14="http://schemas.microsoft.com/office/powerpoint/2010/main" val="3667785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2516" name="Text Box 4"/>
          <p:cNvSpPr txBox="1">
            <a:spLocks noChangeArrowheads="1"/>
          </p:cNvSpPr>
          <p:nvPr/>
        </p:nvSpPr>
        <p:spPr bwMode="auto">
          <a:xfrm>
            <a:off x="838200" y="1049338"/>
            <a:ext cx="4092575" cy="457200"/>
          </a:xfrm>
          <a:prstGeom prst="rect">
            <a:avLst/>
          </a:prstGeom>
          <a:noFill/>
          <a:ln>
            <a:noFill/>
          </a:ln>
          <a:effectLst/>
          <a:extLst/>
        </p:spPr>
        <p:txBody>
          <a:bodyPr wrap="none">
            <a:spAutoFit/>
          </a:bodyPr>
          <a:lstStyle/>
          <a:p>
            <a:pPr>
              <a:defRPr/>
            </a:pPr>
            <a:r>
              <a:rPr lang="tr-TR" sz="2400" b="1">
                <a:effectLst>
                  <a:outerShdw blurRad="38100" dist="38100" dir="2700000" algn="tl">
                    <a:srgbClr val="C0C0C0"/>
                  </a:outerShdw>
                </a:effectLst>
                <a:cs typeface="+mn-cs"/>
              </a:rPr>
              <a:t>Araştırmanın Kapsamı </a:t>
            </a:r>
            <a:r>
              <a:rPr lang="tr-TR" sz="1400" b="1">
                <a:effectLst>
                  <a:outerShdw blurRad="38100" dist="38100" dir="2700000" algn="tl">
                    <a:srgbClr val="C0C0C0"/>
                  </a:outerShdw>
                </a:effectLst>
                <a:cs typeface="+mn-cs"/>
              </a:rPr>
              <a:t>(devam)</a:t>
            </a:r>
            <a:endParaRPr lang="en-US" sz="1400" b="1">
              <a:effectLst>
                <a:outerShdw blurRad="38100" dist="38100" dir="2700000" algn="tl">
                  <a:srgbClr val="C0C0C0"/>
                </a:outerShdw>
              </a:effectLst>
              <a:cs typeface="+mn-cs"/>
            </a:endParaRPr>
          </a:p>
        </p:txBody>
      </p:sp>
      <p:sp>
        <p:nvSpPr>
          <p:cNvPr id="9219" name="Text Box 5"/>
          <p:cNvSpPr txBox="1">
            <a:spLocks noChangeArrowheads="1"/>
          </p:cNvSpPr>
          <p:nvPr/>
        </p:nvSpPr>
        <p:spPr bwMode="auto">
          <a:xfrm>
            <a:off x="724512" y="1938312"/>
            <a:ext cx="768667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rIns="72000">
            <a:spAutoFit/>
          </a:bodyPr>
          <a:lstStyle>
            <a:lvl1pPr eaLnBrk="0" hangingPunct="0">
              <a:tabLst>
                <a:tab pos="266700" algn="l"/>
              </a:tabLst>
              <a:defRPr>
                <a:solidFill>
                  <a:schemeClr val="tx1"/>
                </a:solidFill>
                <a:latin typeface="Palatino Linotype" pitchFamily="18" charset="0"/>
                <a:cs typeface="Arial" charset="0"/>
              </a:defRPr>
            </a:lvl1pPr>
            <a:lvl2pPr marL="742950" indent="-285750" eaLnBrk="0" hangingPunct="0">
              <a:tabLst>
                <a:tab pos="266700" algn="l"/>
              </a:tabLst>
              <a:defRPr>
                <a:solidFill>
                  <a:schemeClr val="tx1"/>
                </a:solidFill>
                <a:latin typeface="Palatino Linotype" pitchFamily="18" charset="0"/>
                <a:cs typeface="Arial" charset="0"/>
              </a:defRPr>
            </a:lvl2pPr>
            <a:lvl3pPr marL="1143000" indent="-228600" eaLnBrk="0" hangingPunct="0">
              <a:tabLst>
                <a:tab pos="266700" algn="l"/>
              </a:tabLst>
              <a:defRPr>
                <a:solidFill>
                  <a:schemeClr val="tx1"/>
                </a:solidFill>
                <a:latin typeface="Palatino Linotype" pitchFamily="18" charset="0"/>
                <a:cs typeface="Arial" charset="0"/>
              </a:defRPr>
            </a:lvl3pPr>
            <a:lvl4pPr marL="1600200" indent="-228600" eaLnBrk="0" hangingPunct="0">
              <a:tabLst>
                <a:tab pos="266700" algn="l"/>
              </a:tabLst>
              <a:defRPr>
                <a:solidFill>
                  <a:schemeClr val="tx1"/>
                </a:solidFill>
                <a:latin typeface="Palatino Linotype" pitchFamily="18" charset="0"/>
                <a:cs typeface="Arial" charset="0"/>
              </a:defRPr>
            </a:lvl4pPr>
            <a:lvl5pPr marL="2057400" indent="-228600" eaLnBrk="0" hangingPunct="0">
              <a:tabLst>
                <a:tab pos="2667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9pPr>
          </a:lstStyle>
          <a:p>
            <a:pPr marL="171450" indent="-171450" algn="just" eaLnBrk="1" hangingPunct="1">
              <a:buClr>
                <a:srgbClr val="000099"/>
              </a:buClr>
              <a:buSzPct val="140000"/>
              <a:buFont typeface="Arial" pitchFamily="34" charset="0"/>
              <a:buChar char="•"/>
            </a:pPr>
            <a:r>
              <a:rPr lang="tr-TR" sz="1200" b="1" dirty="0" smtClean="0"/>
              <a:t>Ocak - Mart </a:t>
            </a:r>
            <a:r>
              <a:rPr lang="tr-TR" sz="1200" dirty="0" smtClean="0"/>
              <a:t>döneminde </a:t>
            </a:r>
            <a:r>
              <a:rPr lang="tr-TR" sz="1200" dirty="0"/>
              <a:t>yapılması planlanan yurt içi / yurt dışı yatırım türleri,</a:t>
            </a:r>
          </a:p>
          <a:p>
            <a:pPr marL="171450" indent="-171450" algn="just" eaLnBrk="1" hangingPunct="1">
              <a:buClr>
                <a:srgbClr val="000099"/>
              </a:buClr>
              <a:buSzPct val="140000"/>
              <a:buFont typeface="Arial" pitchFamily="34" charset="0"/>
              <a:buChar char="•"/>
            </a:pPr>
            <a:endParaRPr lang="tr-TR" sz="1200" b="1" dirty="0"/>
          </a:p>
          <a:p>
            <a:pPr marL="171450" indent="-171450" algn="just" eaLnBrk="1" hangingPunct="1">
              <a:buClr>
                <a:srgbClr val="000099"/>
              </a:buClr>
              <a:buSzPct val="140000"/>
              <a:buFont typeface="Arial" pitchFamily="34" charset="0"/>
              <a:buChar char="•"/>
            </a:pPr>
            <a:r>
              <a:rPr lang="tr-TR" sz="1200" b="1" dirty="0" smtClean="0"/>
              <a:t>Ocak - Mart </a:t>
            </a:r>
            <a:r>
              <a:rPr lang="tr-TR" sz="1200" dirty="0" smtClean="0"/>
              <a:t>dönemi </a:t>
            </a:r>
            <a:r>
              <a:rPr lang="tr-TR" sz="1200" dirty="0"/>
              <a:t>ve </a:t>
            </a:r>
            <a:r>
              <a:rPr lang="tr-TR" sz="1200" b="1" dirty="0" smtClean="0"/>
              <a:t>2012 </a:t>
            </a:r>
            <a:r>
              <a:rPr lang="tr-TR" sz="1200" b="1" dirty="0"/>
              <a:t>yıl sonu</a:t>
            </a:r>
            <a:r>
              <a:rPr lang="tr-TR" sz="1200" dirty="0"/>
              <a:t>na</a:t>
            </a:r>
            <a:r>
              <a:rPr lang="tr-TR" sz="1200" b="1" dirty="0"/>
              <a:t> </a:t>
            </a:r>
            <a:r>
              <a:rPr lang="tr-TR" sz="1200" dirty="0"/>
              <a:t>ilişkin piyasa tahminleri,</a:t>
            </a:r>
          </a:p>
          <a:p>
            <a:pPr marL="171450" indent="-171450" algn="just" eaLnBrk="1" hangingPunct="1">
              <a:buClr>
                <a:srgbClr val="000099"/>
              </a:buClr>
              <a:buSzPct val="140000"/>
              <a:buFont typeface="Arial" pitchFamily="34" charset="0"/>
              <a:buChar char="•"/>
            </a:pPr>
            <a:endParaRPr lang="tr-TR" sz="1200" dirty="0"/>
          </a:p>
          <a:p>
            <a:pPr marL="171450" indent="-171450" algn="just" eaLnBrk="1" hangingPunct="1">
              <a:buClr>
                <a:srgbClr val="000099"/>
              </a:buClr>
              <a:buSzPct val="140000"/>
              <a:buFont typeface="Arial" pitchFamily="34" charset="0"/>
              <a:buChar char="•"/>
            </a:pPr>
            <a:r>
              <a:rPr lang="tr-TR" sz="1200" b="1" dirty="0" smtClean="0"/>
              <a:t>2012 </a:t>
            </a:r>
            <a:r>
              <a:rPr lang="tr-TR" sz="1200" b="1" dirty="0"/>
              <a:t>yılı sonu </a:t>
            </a:r>
            <a:r>
              <a:rPr lang="tr-TR" sz="1200" dirty="0"/>
              <a:t>itibarıyla Sektör - Türkiye - Avrupa - Dünya ekonomisinin genel durumuna </a:t>
            </a:r>
            <a:r>
              <a:rPr lang="tr-TR" sz="1200" dirty="0" smtClean="0"/>
              <a:t>ilişkin tahminler</a:t>
            </a:r>
            <a:r>
              <a:rPr lang="tr-TR" sz="1200" dirty="0"/>
              <a:t>,</a:t>
            </a:r>
          </a:p>
          <a:p>
            <a:pPr marL="171450" indent="-171450" algn="just" eaLnBrk="1" hangingPunct="1">
              <a:buClr>
                <a:srgbClr val="000099"/>
              </a:buClr>
              <a:buSzPct val="140000"/>
              <a:buFont typeface="Arial" pitchFamily="34" charset="0"/>
              <a:buChar char="•"/>
            </a:pPr>
            <a:endParaRPr lang="tr-TR" sz="1200" dirty="0"/>
          </a:p>
          <a:p>
            <a:pPr marL="171450" indent="-171450" algn="just" eaLnBrk="1" hangingPunct="1">
              <a:buClr>
                <a:srgbClr val="000099"/>
              </a:buClr>
              <a:buSzPct val="140000"/>
              <a:buFont typeface="Arial" pitchFamily="34" charset="0"/>
              <a:buChar char="•"/>
            </a:pPr>
            <a:r>
              <a:rPr lang="tr-TR" sz="1200" dirty="0" smtClean="0"/>
              <a:t>Dünya </a:t>
            </a:r>
            <a:r>
              <a:rPr lang="tr-TR" sz="1200" dirty="0"/>
              <a:t>geneli emtia fiyatlarının  sanayi ve tarımda </a:t>
            </a:r>
            <a:r>
              <a:rPr lang="tr-TR" sz="1200" dirty="0" smtClean="0"/>
              <a:t>Aralık’a göre</a:t>
            </a:r>
            <a:r>
              <a:rPr lang="tr-TR" sz="1200" dirty="0"/>
              <a:t>, </a:t>
            </a:r>
            <a:r>
              <a:rPr lang="tr-TR" sz="1200" dirty="0" smtClean="0"/>
              <a:t>Şubat ve 2012 </a:t>
            </a:r>
            <a:r>
              <a:rPr lang="tr-TR" sz="1200" dirty="0"/>
              <a:t>sonu itibarıyla nasıl bir </a:t>
            </a:r>
            <a:r>
              <a:rPr lang="tr-TR" sz="1200" dirty="0" smtClean="0"/>
              <a:t>seyir  </a:t>
            </a:r>
            <a:r>
              <a:rPr lang="tr-TR" sz="1200" dirty="0"/>
              <a:t>izleyeceği</a:t>
            </a:r>
            <a:r>
              <a:rPr lang="tr-TR" sz="1200" dirty="0" smtClean="0"/>
              <a:t>,</a:t>
            </a:r>
          </a:p>
          <a:p>
            <a:pPr algn="just" eaLnBrk="1" hangingPunct="1">
              <a:buClr>
                <a:srgbClr val="000099"/>
              </a:buClr>
              <a:buSzPct val="140000"/>
            </a:pPr>
            <a:endParaRPr lang="tr-TR" sz="1200" dirty="0"/>
          </a:p>
          <a:p>
            <a:pPr marL="171450" indent="-171450" algn="just" eaLnBrk="1" hangingPunct="1">
              <a:buClr>
                <a:srgbClr val="000099"/>
              </a:buClr>
              <a:buSzPct val="140000"/>
              <a:buFont typeface="Arial" pitchFamily="34" charset="0"/>
              <a:buChar char="•"/>
              <a:tabLst/>
            </a:pPr>
            <a:r>
              <a:rPr lang="tr-TR" sz="1200" b="1" dirty="0" smtClean="0"/>
              <a:t>Ekim - Aralık </a:t>
            </a:r>
            <a:r>
              <a:rPr lang="tr-TR" sz="1200" dirty="0" smtClean="0"/>
              <a:t>döneminde </a:t>
            </a:r>
            <a:r>
              <a:rPr lang="tr-TR" sz="1200" dirty="0"/>
              <a:t>ihracat prosedürlerinde hizmet alınan kurumlardan duyulan </a:t>
            </a:r>
            <a:r>
              <a:rPr lang="tr-TR" sz="1200" dirty="0" smtClean="0"/>
              <a:t>memnuniyet,</a:t>
            </a:r>
          </a:p>
          <a:p>
            <a:pPr marL="171450" indent="-171450" algn="just" eaLnBrk="1" hangingPunct="1">
              <a:buClr>
                <a:srgbClr val="000099"/>
              </a:buClr>
              <a:buSzPct val="140000"/>
              <a:buFont typeface="Arial" pitchFamily="34" charset="0"/>
              <a:buChar char="•"/>
              <a:tabLst/>
            </a:pPr>
            <a:endParaRPr lang="tr-TR" sz="1200" dirty="0"/>
          </a:p>
          <a:p>
            <a:pPr marL="171450" indent="-171450" algn="just" eaLnBrk="1" hangingPunct="1">
              <a:buClr>
                <a:srgbClr val="000099"/>
              </a:buClr>
              <a:buSzPct val="140000"/>
              <a:buFont typeface="Arial" pitchFamily="34" charset="0"/>
              <a:buChar char="•"/>
              <a:tabLst/>
            </a:pPr>
            <a:r>
              <a:rPr lang="tr-TR" sz="1200" dirty="0" smtClean="0"/>
              <a:t>Sektörlerin </a:t>
            </a:r>
            <a:r>
              <a:rPr lang="tr-TR" sz="1200" dirty="0"/>
              <a:t>ihracatta karşılaştıkları öncelikli sorunların / en acil ve güncel sorunun tespiti</a:t>
            </a:r>
            <a:r>
              <a:rPr lang="tr-TR" sz="1200" dirty="0" smtClean="0"/>
              <a:t>,</a:t>
            </a:r>
          </a:p>
          <a:p>
            <a:pPr marL="171450" indent="-171450" algn="just" eaLnBrk="1" hangingPunct="1">
              <a:buClr>
                <a:srgbClr val="000099"/>
              </a:buClr>
              <a:buSzPct val="140000"/>
              <a:buFont typeface="Arial" pitchFamily="34" charset="0"/>
              <a:buChar char="•"/>
              <a:tabLst/>
            </a:pPr>
            <a:endParaRPr lang="tr-TR" sz="1200" dirty="0"/>
          </a:p>
          <a:p>
            <a:pPr marL="171450" indent="-171450" algn="just" eaLnBrk="1" hangingPunct="1">
              <a:buClr>
                <a:srgbClr val="000099"/>
              </a:buClr>
              <a:buSzPct val="140000"/>
              <a:buFont typeface="Arial" pitchFamily="34" charset="0"/>
              <a:buChar char="•"/>
              <a:tabLst/>
            </a:pPr>
            <a:r>
              <a:rPr lang="tr-TR" sz="1200" dirty="0"/>
              <a:t>TİM ve İhracatçı </a:t>
            </a:r>
            <a:r>
              <a:rPr lang="tr-TR" sz="1200" dirty="0" smtClean="0"/>
              <a:t>Birlikleri’nden </a:t>
            </a:r>
            <a:r>
              <a:rPr lang="tr-TR" sz="1200" dirty="0"/>
              <a:t>2012 yılında </a:t>
            </a:r>
            <a:r>
              <a:rPr lang="tr-TR" sz="1200" dirty="0" smtClean="0"/>
              <a:t>beklentilerin tespiti,</a:t>
            </a:r>
            <a:endParaRPr lang="tr-TR" sz="1200" dirty="0"/>
          </a:p>
          <a:p>
            <a:pPr algn="just" eaLnBrk="1" hangingPunct="1">
              <a:buClr>
                <a:srgbClr val="000099"/>
              </a:buClr>
              <a:buSzPct val="140000"/>
              <a:tabLst/>
            </a:pPr>
            <a:endParaRPr lang="tr-TR"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4564" name="Text Box 4"/>
          <p:cNvSpPr txBox="1">
            <a:spLocks noChangeArrowheads="1"/>
          </p:cNvSpPr>
          <p:nvPr/>
        </p:nvSpPr>
        <p:spPr bwMode="auto">
          <a:xfrm>
            <a:off x="838200" y="1049338"/>
            <a:ext cx="3054350" cy="457200"/>
          </a:xfrm>
          <a:prstGeom prst="rect">
            <a:avLst/>
          </a:prstGeom>
          <a:noFill/>
          <a:ln>
            <a:noFill/>
          </a:ln>
          <a:effectLst/>
          <a:extLst/>
        </p:spPr>
        <p:txBody>
          <a:bodyPr wrap="none">
            <a:spAutoFit/>
          </a:bodyPr>
          <a:lstStyle/>
          <a:p>
            <a:pPr>
              <a:defRPr/>
            </a:pPr>
            <a:r>
              <a:rPr lang="tr-TR" sz="2400" b="1">
                <a:effectLst>
                  <a:outerShdw blurRad="38100" dist="38100" dir="2700000" algn="tl">
                    <a:srgbClr val="C0C0C0"/>
                  </a:outerShdw>
                </a:effectLst>
                <a:cs typeface="+mn-cs"/>
              </a:rPr>
              <a:t>Metodolojik Bilgiler</a:t>
            </a:r>
            <a:endParaRPr lang="en-US" sz="2400" b="1">
              <a:effectLst>
                <a:outerShdw blurRad="38100" dist="38100" dir="2700000" algn="tl">
                  <a:srgbClr val="C0C0C0"/>
                </a:outerShdw>
              </a:effectLst>
              <a:cs typeface="+mn-cs"/>
            </a:endParaRPr>
          </a:p>
        </p:txBody>
      </p:sp>
      <p:sp>
        <p:nvSpPr>
          <p:cNvPr id="10243" name="Text Box 5"/>
          <p:cNvSpPr txBox="1">
            <a:spLocks noChangeArrowheads="1"/>
          </p:cNvSpPr>
          <p:nvPr/>
        </p:nvSpPr>
        <p:spPr bwMode="auto">
          <a:xfrm>
            <a:off x="658813" y="2008188"/>
            <a:ext cx="7797800"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200" dirty="0"/>
              <a:t>Araştırma, CAWI (bilgisayar destekli internet görüşmesi) yöntemi ile gerçekleştirilmiştir. Bilgi toplama süreci öncesinde TİM yetkililerinden İhracatçı Birlikleri Yönetim Kurulu Üyesi ve sektörün lider firmalarından oluşan liste temin edilmiştir.</a:t>
            </a:r>
          </a:p>
          <a:p>
            <a:pPr algn="just" eaLnBrk="1" hangingPunct="1"/>
            <a:endParaRPr lang="tr-TR" sz="1200" dirty="0"/>
          </a:p>
          <a:p>
            <a:pPr algn="just" eaLnBrk="1" hangingPunct="1"/>
            <a:r>
              <a:rPr lang="tr-TR" sz="1200" dirty="0"/>
              <a:t>Araştırmanın anakütlesini 2009 ve 2010’da İhracatçı Birlikleri yönetimlerinde ve ihracatta ilk 1.000’de yer alan firmaların yöneticileri oluşturmaktadır. Çift (mükerrer) kayıtların sistemde giderilmesinden ardından </a:t>
            </a:r>
            <a:r>
              <a:rPr lang="tr-TR" sz="1200" b="1" dirty="0"/>
              <a:t>1.965 firma</a:t>
            </a:r>
            <a:r>
              <a:rPr lang="tr-TR" sz="1200" dirty="0"/>
              <a:t>nın kayıtlı olduğu bir veritabanı elde edilmiştir.  Analize temel oluşturmak üzere firmalar  2010 yılı ihracat rakamlarına göre  ilk 500, ikinci 500 ve diğer olmak üzere tasnif edilmiştir.</a:t>
            </a:r>
          </a:p>
          <a:p>
            <a:pPr algn="just" eaLnBrk="1" hangingPunct="1"/>
            <a:endParaRPr lang="tr-TR" sz="1200" dirty="0"/>
          </a:p>
          <a:p>
            <a:pPr algn="just" eaLnBrk="1" hangingPunct="1"/>
            <a:r>
              <a:rPr lang="tr-TR" sz="1200" dirty="0"/>
              <a:t>Soru formu programlanarak 3 </a:t>
            </a:r>
            <a:r>
              <a:rPr lang="tr-TR" sz="1200" dirty="0" smtClean="0"/>
              <a:t>Ocak tarihinde </a:t>
            </a:r>
            <a:r>
              <a:rPr lang="tr-TR" sz="1200" dirty="0"/>
              <a:t>çalışmanın bilgi toplama süreci başlatılmıştır. Çalışma kapsamında tüm firmalara davet gönderilmiş, </a:t>
            </a:r>
            <a:r>
              <a:rPr lang="tr-TR" sz="1200" b="1" dirty="0" smtClean="0"/>
              <a:t>520 </a:t>
            </a:r>
            <a:r>
              <a:rPr lang="tr-TR" sz="1200" b="1" dirty="0"/>
              <a:t>firma</a:t>
            </a:r>
            <a:r>
              <a:rPr lang="tr-TR" sz="1200" dirty="0"/>
              <a:t> daveti kabul ederek projeye katılmıştır.  Söz konusu </a:t>
            </a:r>
            <a:r>
              <a:rPr lang="tr-TR" sz="1200" dirty="0" smtClean="0"/>
              <a:t>520 </a:t>
            </a:r>
            <a:r>
              <a:rPr lang="tr-TR" sz="1200" dirty="0"/>
              <a:t>firmanın </a:t>
            </a:r>
            <a:r>
              <a:rPr lang="tr-TR" sz="1200" dirty="0" smtClean="0"/>
              <a:t>153’ü </a:t>
            </a:r>
            <a:r>
              <a:rPr lang="tr-TR" sz="1200" dirty="0"/>
              <a:t>ilk 500, </a:t>
            </a:r>
            <a:r>
              <a:rPr lang="tr-TR" sz="1200" dirty="0" smtClean="0"/>
              <a:t>116’sı </a:t>
            </a:r>
            <a:r>
              <a:rPr lang="tr-TR" sz="1200" dirty="0"/>
              <a:t>ise ikinci 500’de yer almaktadır.</a:t>
            </a:r>
          </a:p>
          <a:p>
            <a:pPr algn="just" eaLnBrk="1" hangingPunct="1"/>
            <a:endParaRPr lang="tr-TR" sz="1200" dirty="0">
              <a:solidFill>
                <a:srgbClr val="FF0000"/>
              </a:solidFill>
            </a:endParaRPr>
          </a:p>
          <a:p>
            <a:pPr algn="just" eaLnBrk="1" hangingPunct="1"/>
            <a:r>
              <a:rPr lang="tr-TR" sz="1200" b="1" dirty="0"/>
              <a:t>Dolayısıyla %95 güven düzeyinde örnekleme hatası ± 0,036 olarak hesaplanmaktadır.</a:t>
            </a:r>
          </a:p>
          <a:p>
            <a:pPr algn="just" eaLnBrk="1" hangingPunct="1"/>
            <a:endParaRPr lang="tr-TR" sz="1200" dirty="0"/>
          </a:p>
          <a:p>
            <a:pPr algn="just" eaLnBrk="1" hangingPunct="1"/>
            <a:r>
              <a:rPr lang="tr-TR" sz="1200" dirty="0"/>
              <a:t>Projenin bilgi toplama süreci 3</a:t>
            </a:r>
            <a:r>
              <a:rPr lang="tr-TR" sz="1200" dirty="0" smtClean="0"/>
              <a:t> Şubat Cuma günü </a:t>
            </a:r>
            <a:r>
              <a:rPr lang="tr-TR" sz="1200" dirty="0"/>
              <a:t>tamamlanmış, ardından veri temizliği ile son aşama olan veri analizi ve raporlama süreci ise  </a:t>
            </a:r>
            <a:r>
              <a:rPr lang="tr-TR" sz="1200" dirty="0" smtClean="0"/>
              <a:t>6-8 Şubat tarihlerinde </a:t>
            </a:r>
            <a:r>
              <a:rPr lang="tr-TR" sz="1200" dirty="0"/>
              <a:t>gerçekleştirilmiştir.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5588" name="Text Box 4"/>
          <p:cNvSpPr txBox="1">
            <a:spLocks noChangeArrowheads="1"/>
          </p:cNvSpPr>
          <p:nvPr/>
        </p:nvSpPr>
        <p:spPr bwMode="auto">
          <a:xfrm>
            <a:off x="838200" y="1049338"/>
            <a:ext cx="3054350"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Metodolojik Bilgiler</a:t>
            </a:r>
            <a:endParaRPr lang="en-US" sz="2400" b="1" dirty="0">
              <a:effectLst>
                <a:outerShdw blurRad="38100" dist="38100" dir="2700000" algn="tl">
                  <a:srgbClr val="C0C0C0"/>
                </a:outerShdw>
              </a:effectLst>
              <a:cs typeface="+mn-cs"/>
            </a:endParaRPr>
          </a:p>
        </p:txBody>
      </p:sp>
      <p:sp>
        <p:nvSpPr>
          <p:cNvPr id="11267" name="Text Box 5"/>
          <p:cNvSpPr txBox="1">
            <a:spLocks noChangeArrowheads="1"/>
          </p:cNvSpPr>
          <p:nvPr/>
        </p:nvSpPr>
        <p:spPr bwMode="auto">
          <a:xfrm>
            <a:off x="2484438" y="4103688"/>
            <a:ext cx="3986212"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r>
              <a:rPr lang="tr-TR" sz="1100" b="1"/>
              <a:t>Internet tabanlı görüşmeler için tasarlanan elektronik form</a:t>
            </a:r>
          </a:p>
        </p:txBody>
      </p:sp>
      <p:graphicFrame>
        <p:nvGraphicFramePr>
          <p:cNvPr id="2" name="Tablo 1"/>
          <p:cNvGraphicFramePr>
            <a:graphicFrameLocks noGrp="1"/>
          </p:cNvGraphicFramePr>
          <p:nvPr>
            <p:extLst>
              <p:ext uri="{D42A27DB-BD31-4B8C-83A1-F6EECF244321}">
                <p14:modId xmlns:p14="http://schemas.microsoft.com/office/powerpoint/2010/main" val="1297719645"/>
              </p:ext>
            </p:extLst>
          </p:nvPr>
        </p:nvGraphicFramePr>
        <p:xfrm>
          <a:off x="1331466" y="1610814"/>
          <a:ext cx="6048846" cy="2394250"/>
        </p:xfrm>
        <a:graphic>
          <a:graphicData uri="http://schemas.openxmlformats.org/drawingml/2006/table">
            <a:tbl>
              <a:tblPr firstRow="1" bandRow="1">
                <a:tableStyleId>{9DCAF9ED-07DC-4A11-8D7F-57B35C25682E}</a:tableStyleId>
              </a:tblPr>
              <a:tblGrid>
                <a:gridCol w="2270948"/>
                <a:gridCol w="927905"/>
                <a:gridCol w="1126741"/>
                <a:gridCol w="1723252"/>
              </a:tblGrid>
              <a:tr h="39231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000" b="1" i="0" u="none" strike="noStrike" kern="1200" cap="none" normalizeH="0" baseline="0" dirty="0">
                        <a:ln>
                          <a:noFill/>
                        </a:ln>
                        <a:solidFill>
                          <a:schemeClr val="tx1"/>
                        </a:solidFill>
                        <a:effectLst/>
                        <a:latin typeface="Palatino Linotype" pitchFamily="18" charset="0"/>
                        <a:ea typeface="+mn-ea"/>
                        <a:cs typeface="+mn-cs"/>
                      </a:endParaRPr>
                    </a:p>
                  </a:txBody>
                  <a:tcPr marL="91445" marR="91445" marT="45723" marB="45723"/>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N</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1445" marR="91445" marT="45693" marB="45693"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Katılım Oranı</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1445" marR="91445" marT="45693" marB="45693"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Ortalama Cevaplanma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Süresi</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1445" marR="91445" marT="45693" marB="45693" anchor="ctr" anchorCtr="1" horzOverflow="overflow"/>
                </a:tc>
              </a:tr>
              <a:tr h="22614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1. Dönem (Ocak-Mart 2010)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313</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%24,0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20,52 dk.</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r>
              <a:tr h="22614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 Dönem (Nisan-Haziran 2010)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525</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%27,4</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19,40 dk.</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r>
              <a:tr h="22614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3. Dönem (Temmuz-Eylül 2010)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500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%26,1</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21,34 dk.</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r>
              <a:tr h="22614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4. Dönem (Ekim-Aralık 2010)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527</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%27,5</a:t>
                      </a:r>
                      <a:endParaRPr kumimoji="0" lang="tr-TR" sz="1000" b="1" i="0" u="none" strike="noStrike" kern="1200" cap="none" normalizeH="0" baseline="0" dirty="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19,20 dk.</a:t>
                      </a:r>
                      <a:endParaRPr kumimoji="0" lang="tr-TR" sz="1000" b="1" i="0" u="none" strike="noStrike" kern="1200" cap="none" normalizeH="0" baseline="0" dirty="0">
                        <a:ln>
                          <a:noFill/>
                        </a:ln>
                        <a:solidFill>
                          <a:schemeClr val="tx1"/>
                        </a:solidFill>
                        <a:effectLst/>
                        <a:latin typeface="Palatino Linotype" pitchFamily="18" charset="0"/>
                        <a:ea typeface="+mn-ea"/>
                        <a:cs typeface="+mn-cs"/>
                      </a:endParaRPr>
                    </a:p>
                  </a:txBody>
                  <a:tcPr marL="90004" marR="90004" marT="46774" marB="46774" anchor="ctr" anchorCtr="1" horzOverflow="overflow"/>
                </a:tc>
              </a:tr>
              <a:tr h="22614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1. Dönem (Ocak-Mart 2011)</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531</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%26,8</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22,55 dk.</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r>
              <a:tr h="22614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 Dönem (Nisan-Haziran 2011)</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546</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%27,6</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20,18 dk.</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r>
              <a:tr h="22614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3. Dönem (Temmuz-Eylül 2011)</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509</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%26,0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27,44 dk.</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r>
              <a:tr h="226148">
                <a:tc>
                  <a:txBody>
                    <a:body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0" lang="tr-TR" sz="1000" b="1" u="none" strike="noStrike" kern="1200" cap="none" normalizeH="0" baseline="0" dirty="0" smtClean="0">
                          <a:ln>
                            <a:noFill/>
                          </a:ln>
                          <a:effectLst/>
                          <a:latin typeface="Palatino Linotype" pitchFamily="18" charset="0"/>
                        </a:rPr>
                        <a:t>4. Dönem (Ekim-Aralık 2011)</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kern="1200" cap="none" normalizeH="0" baseline="0" dirty="0" smtClean="0">
                          <a:ln>
                            <a:noFill/>
                          </a:ln>
                          <a:solidFill>
                            <a:schemeClr val="tx1"/>
                          </a:solidFill>
                          <a:effectLst/>
                          <a:latin typeface="Palatino Linotype" pitchFamily="18" charset="0"/>
                          <a:ea typeface="+mn-ea"/>
                          <a:cs typeface="+mn-cs"/>
                        </a:rPr>
                        <a:t>520</a:t>
                      </a: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kern="1200" cap="none" normalizeH="0" baseline="0" dirty="0" smtClean="0">
                          <a:ln>
                            <a:noFill/>
                          </a:ln>
                          <a:solidFill>
                            <a:schemeClr val="tx1"/>
                          </a:solidFill>
                          <a:effectLst/>
                          <a:latin typeface="Palatino Linotype" pitchFamily="18" charset="0"/>
                          <a:ea typeface="+mn-ea"/>
                          <a:cs typeface="+mn-cs"/>
                        </a:rPr>
                        <a:t>%26,5</a:t>
                      </a: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kern="1200" cap="none" normalizeH="0" baseline="0" dirty="0" smtClean="0">
                          <a:ln>
                            <a:noFill/>
                          </a:ln>
                          <a:solidFill>
                            <a:schemeClr val="tx1"/>
                          </a:solidFill>
                          <a:effectLst/>
                          <a:latin typeface="Palatino Linotype" pitchFamily="18" charset="0"/>
                          <a:ea typeface="+mn-ea"/>
                          <a:cs typeface="+mn-cs"/>
                        </a:rPr>
                        <a:t>25,43 dk.</a:t>
                      </a:r>
                    </a:p>
                  </a:txBody>
                  <a:tcPr marL="90004" marR="90004" marT="46774" marB="46774" anchor="ctr" anchorCtr="1" horzOverflow="overflow"/>
                </a:tc>
              </a:tr>
            </a:tbl>
          </a:graphicData>
        </a:graphic>
      </p:graphicFrame>
      <p:pic>
        <p:nvPicPr>
          <p:cNvPr id="768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4393946"/>
            <a:ext cx="7265813" cy="2059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_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Varsayılan Tasarım">
      <a:majorFont>
        <a:latin typeface=""/>
        <a:ea typeface=""/>
        <a:cs typeface=""/>
      </a:majorFont>
      <a:minorFont>
        <a:latin typeface=""/>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20789</TotalTime>
  <Words>5778</Words>
  <Application>Microsoft Office PowerPoint</Application>
  <PresentationFormat>Ekran Gösterisi (4:3)</PresentationFormat>
  <Paragraphs>1183</Paragraphs>
  <Slides>62</Slides>
  <Notes>9</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62</vt:i4>
      </vt:variant>
    </vt:vector>
  </HeadingPairs>
  <TitlesOfParts>
    <vt:vector size="64" baseType="lpstr">
      <vt:lpstr>1_Varsayılan Tasarım</vt:lpstr>
      <vt:lpstr>Çizelge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Melek Sinan</cp:lastModifiedBy>
  <cp:revision>2750</cp:revision>
  <dcterms:created xsi:type="dcterms:W3CDTF">2007-01-19T10:01:28Z</dcterms:created>
  <dcterms:modified xsi:type="dcterms:W3CDTF">2012-02-09T09:41:29Z</dcterms:modified>
</cp:coreProperties>
</file>